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57" r:id="rId4"/>
    <p:sldId id="259" r:id="rId5"/>
    <p:sldId id="261" r:id="rId6"/>
    <p:sldId id="263" r:id="rId7"/>
    <p:sldId id="265" r:id="rId8"/>
    <p:sldId id="262" r:id="rId9"/>
    <p:sldId id="264" r:id="rId10"/>
    <p:sldId id="267" r:id="rId11"/>
    <p:sldId id="260" r:id="rId12"/>
    <p:sldId id="269" r:id="rId13"/>
    <p:sldId id="271"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0BA61-164F-4384-934C-3F85BF29CDFC}" v="681" dt="2024-02-27T00:53:35.838"/>
    <p1510:client id="{C0B3C44E-486F-B96F-2FDA-3A406AFDA272}" v="5" dt="2024-02-27T13:51:29.272"/>
    <p1510:client id="{E8459411-DB9E-36BC-3BBF-789468DEE240}" v="68" dt="2024-02-27T04:28:56.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D15BB-2045-48DC-B22A-F96BF38B7E7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0194F4F2-3341-4418-A86B-4AC1742A0FFB}">
      <dgm:prSet/>
      <dgm:spPr/>
      <dgm:t>
        <a:bodyPr/>
        <a:lstStyle/>
        <a:p>
          <a:r>
            <a:rPr lang="en-US"/>
            <a:t>What is Crip Theory </a:t>
          </a:r>
        </a:p>
      </dgm:t>
    </dgm:pt>
    <dgm:pt modelId="{D0596D4B-F873-49D5-B442-47ACAA2795F1}" type="parTrans" cxnId="{E9228A43-C00D-40E5-96C5-49553AD25276}">
      <dgm:prSet/>
      <dgm:spPr/>
      <dgm:t>
        <a:bodyPr/>
        <a:lstStyle/>
        <a:p>
          <a:endParaRPr lang="en-US"/>
        </a:p>
      </dgm:t>
    </dgm:pt>
    <dgm:pt modelId="{4441A9FF-6E64-4E7C-8DC7-45C4A14693AD}" type="sibTrans" cxnId="{E9228A43-C00D-40E5-96C5-49553AD25276}">
      <dgm:prSet/>
      <dgm:spPr/>
      <dgm:t>
        <a:bodyPr/>
        <a:lstStyle/>
        <a:p>
          <a:endParaRPr lang="en-US"/>
        </a:p>
      </dgm:t>
    </dgm:pt>
    <dgm:pt modelId="{2CD13165-B553-443C-A6D2-74D44A5B36CF}">
      <dgm:prSet/>
      <dgm:spPr/>
      <dgm:t>
        <a:bodyPr/>
        <a:lstStyle/>
        <a:p>
          <a:r>
            <a:rPr lang="en-US"/>
            <a:t>Key Concepts of Crip Theory </a:t>
          </a:r>
        </a:p>
      </dgm:t>
    </dgm:pt>
    <dgm:pt modelId="{F5DB19BA-2C79-4BE8-8D7A-E186F8E15226}" type="parTrans" cxnId="{919B0956-9CD9-4EE6-A2E0-DE5E37C576C3}">
      <dgm:prSet/>
      <dgm:spPr/>
      <dgm:t>
        <a:bodyPr/>
        <a:lstStyle/>
        <a:p>
          <a:endParaRPr lang="en-US"/>
        </a:p>
      </dgm:t>
    </dgm:pt>
    <dgm:pt modelId="{655BE44C-05B4-4764-98A3-C1EBEBA2949E}" type="sibTrans" cxnId="{919B0956-9CD9-4EE6-A2E0-DE5E37C576C3}">
      <dgm:prSet/>
      <dgm:spPr/>
      <dgm:t>
        <a:bodyPr/>
        <a:lstStyle/>
        <a:p>
          <a:endParaRPr lang="en-US"/>
        </a:p>
      </dgm:t>
    </dgm:pt>
    <dgm:pt modelId="{702FC451-4421-4244-9C7E-E3D7D9D79D32}">
      <dgm:prSet/>
      <dgm:spPr/>
      <dgm:t>
        <a:bodyPr/>
        <a:lstStyle/>
        <a:p>
          <a:r>
            <a:rPr lang="en-US"/>
            <a:t>Limitations of Crip Theory </a:t>
          </a:r>
        </a:p>
      </dgm:t>
    </dgm:pt>
    <dgm:pt modelId="{20FB6555-61C5-4CBA-A46C-7D92F1828572}" type="parTrans" cxnId="{2AECA927-2959-4B2B-9C93-40D44EF4E3D8}">
      <dgm:prSet/>
      <dgm:spPr/>
      <dgm:t>
        <a:bodyPr/>
        <a:lstStyle/>
        <a:p>
          <a:endParaRPr lang="en-US"/>
        </a:p>
      </dgm:t>
    </dgm:pt>
    <dgm:pt modelId="{246262E6-2630-4D5F-A859-2C2643334EB0}" type="sibTrans" cxnId="{2AECA927-2959-4B2B-9C93-40D44EF4E3D8}">
      <dgm:prSet/>
      <dgm:spPr/>
      <dgm:t>
        <a:bodyPr/>
        <a:lstStyle/>
        <a:p>
          <a:endParaRPr lang="en-US"/>
        </a:p>
      </dgm:t>
    </dgm:pt>
    <dgm:pt modelId="{19C9BE2A-CC0E-4473-96A2-535B25D3FA86}" type="pres">
      <dgm:prSet presAssocID="{DE9D15BB-2045-48DC-B22A-F96BF38B7E78}" presName="hierChild1" presStyleCnt="0">
        <dgm:presLayoutVars>
          <dgm:chPref val="1"/>
          <dgm:dir/>
          <dgm:animOne val="branch"/>
          <dgm:animLvl val="lvl"/>
          <dgm:resizeHandles/>
        </dgm:presLayoutVars>
      </dgm:prSet>
      <dgm:spPr/>
    </dgm:pt>
    <dgm:pt modelId="{A5E9286A-08F5-40CF-A2D0-FB4283A54291}" type="pres">
      <dgm:prSet presAssocID="{0194F4F2-3341-4418-A86B-4AC1742A0FFB}" presName="hierRoot1" presStyleCnt="0"/>
      <dgm:spPr/>
    </dgm:pt>
    <dgm:pt modelId="{3E40AD4A-35D9-4D3F-A2E6-81BC9D9CFC82}" type="pres">
      <dgm:prSet presAssocID="{0194F4F2-3341-4418-A86B-4AC1742A0FFB}" presName="composite" presStyleCnt="0"/>
      <dgm:spPr/>
    </dgm:pt>
    <dgm:pt modelId="{2EF193D5-AF34-4C73-A174-901D9F94C9D1}" type="pres">
      <dgm:prSet presAssocID="{0194F4F2-3341-4418-A86B-4AC1742A0FFB}" presName="background" presStyleLbl="node0" presStyleIdx="0" presStyleCnt="3"/>
      <dgm:spPr/>
    </dgm:pt>
    <dgm:pt modelId="{CFD0FE95-3822-4894-95B6-C825188DDAED}" type="pres">
      <dgm:prSet presAssocID="{0194F4F2-3341-4418-A86B-4AC1742A0FFB}" presName="text" presStyleLbl="fgAcc0" presStyleIdx="0" presStyleCnt="3">
        <dgm:presLayoutVars>
          <dgm:chPref val="3"/>
        </dgm:presLayoutVars>
      </dgm:prSet>
      <dgm:spPr/>
    </dgm:pt>
    <dgm:pt modelId="{03999A05-0126-462A-AED1-E0F5ACB41EFD}" type="pres">
      <dgm:prSet presAssocID="{0194F4F2-3341-4418-A86B-4AC1742A0FFB}" presName="hierChild2" presStyleCnt="0"/>
      <dgm:spPr/>
    </dgm:pt>
    <dgm:pt modelId="{ED50B434-1B59-4390-871E-06B831C4A2DB}" type="pres">
      <dgm:prSet presAssocID="{2CD13165-B553-443C-A6D2-74D44A5B36CF}" presName="hierRoot1" presStyleCnt="0"/>
      <dgm:spPr/>
    </dgm:pt>
    <dgm:pt modelId="{0A3F12A3-D64B-4AEE-88B1-95B992857303}" type="pres">
      <dgm:prSet presAssocID="{2CD13165-B553-443C-A6D2-74D44A5B36CF}" presName="composite" presStyleCnt="0"/>
      <dgm:spPr/>
    </dgm:pt>
    <dgm:pt modelId="{7275A184-11F7-402E-8461-AFF17B8F739F}" type="pres">
      <dgm:prSet presAssocID="{2CD13165-B553-443C-A6D2-74D44A5B36CF}" presName="background" presStyleLbl="node0" presStyleIdx="1" presStyleCnt="3"/>
      <dgm:spPr/>
    </dgm:pt>
    <dgm:pt modelId="{C863A579-385C-470C-A68B-CF75F7D109A5}" type="pres">
      <dgm:prSet presAssocID="{2CD13165-B553-443C-A6D2-74D44A5B36CF}" presName="text" presStyleLbl="fgAcc0" presStyleIdx="1" presStyleCnt="3">
        <dgm:presLayoutVars>
          <dgm:chPref val="3"/>
        </dgm:presLayoutVars>
      </dgm:prSet>
      <dgm:spPr/>
    </dgm:pt>
    <dgm:pt modelId="{E8AAA54F-54B8-405A-8567-4623A11BD433}" type="pres">
      <dgm:prSet presAssocID="{2CD13165-B553-443C-A6D2-74D44A5B36CF}" presName="hierChild2" presStyleCnt="0"/>
      <dgm:spPr/>
    </dgm:pt>
    <dgm:pt modelId="{BEBB2621-0E3E-4503-A082-6C8A7B392145}" type="pres">
      <dgm:prSet presAssocID="{702FC451-4421-4244-9C7E-E3D7D9D79D32}" presName="hierRoot1" presStyleCnt="0"/>
      <dgm:spPr/>
    </dgm:pt>
    <dgm:pt modelId="{E78FB331-365C-4C6A-BCFE-F12E0394DC6B}" type="pres">
      <dgm:prSet presAssocID="{702FC451-4421-4244-9C7E-E3D7D9D79D32}" presName="composite" presStyleCnt="0"/>
      <dgm:spPr/>
    </dgm:pt>
    <dgm:pt modelId="{3D06B953-DD20-4742-A145-639DD97B6AF3}" type="pres">
      <dgm:prSet presAssocID="{702FC451-4421-4244-9C7E-E3D7D9D79D32}" presName="background" presStyleLbl="node0" presStyleIdx="2" presStyleCnt="3"/>
      <dgm:spPr/>
    </dgm:pt>
    <dgm:pt modelId="{ED4E70B2-1E09-44C5-A511-48421FEED341}" type="pres">
      <dgm:prSet presAssocID="{702FC451-4421-4244-9C7E-E3D7D9D79D32}" presName="text" presStyleLbl="fgAcc0" presStyleIdx="2" presStyleCnt="3">
        <dgm:presLayoutVars>
          <dgm:chPref val="3"/>
        </dgm:presLayoutVars>
      </dgm:prSet>
      <dgm:spPr/>
    </dgm:pt>
    <dgm:pt modelId="{71294518-F08F-4AE3-8E47-B61D0A3D4EE0}" type="pres">
      <dgm:prSet presAssocID="{702FC451-4421-4244-9C7E-E3D7D9D79D32}" presName="hierChild2" presStyleCnt="0"/>
      <dgm:spPr/>
    </dgm:pt>
  </dgm:ptLst>
  <dgm:cxnLst>
    <dgm:cxn modelId="{9BB27927-0760-4C7B-94DA-595A04506AA7}" type="presOf" srcId="{702FC451-4421-4244-9C7E-E3D7D9D79D32}" destId="{ED4E70B2-1E09-44C5-A511-48421FEED341}" srcOrd="0" destOrd="0" presId="urn:microsoft.com/office/officeart/2005/8/layout/hierarchy1"/>
    <dgm:cxn modelId="{2AECA927-2959-4B2B-9C93-40D44EF4E3D8}" srcId="{DE9D15BB-2045-48DC-B22A-F96BF38B7E78}" destId="{702FC451-4421-4244-9C7E-E3D7D9D79D32}" srcOrd="2" destOrd="0" parTransId="{20FB6555-61C5-4CBA-A46C-7D92F1828572}" sibTransId="{246262E6-2630-4D5F-A859-2C2643334EB0}"/>
    <dgm:cxn modelId="{D1494D2D-217E-415A-A60B-83095E49D397}" type="presOf" srcId="{0194F4F2-3341-4418-A86B-4AC1742A0FFB}" destId="{CFD0FE95-3822-4894-95B6-C825188DDAED}" srcOrd="0" destOrd="0" presId="urn:microsoft.com/office/officeart/2005/8/layout/hierarchy1"/>
    <dgm:cxn modelId="{E9228A43-C00D-40E5-96C5-49553AD25276}" srcId="{DE9D15BB-2045-48DC-B22A-F96BF38B7E78}" destId="{0194F4F2-3341-4418-A86B-4AC1742A0FFB}" srcOrd="0" destOrd="0" parTransId="{D0596D4B-F873-49D5-B442-47ACAA2795F1}" sibTransId="{4441A9FF-6E64-4E7C-8DC7-45C4A14693AD}"/>
    <dgm:cxn modelId="{E6345144-B648-4793-9166-2DCA281493E6}" type="presOf" srcId="{2CD13165-B553-443C-A6D2-74D44A5B36CF}" destId="{C863A579-385C-470C-A68B-CF75F7D109A5}" srcOrd="0" destOrd="0" presId="urn:microsoft.com/office/officeart/2005/8/layout/hierarchy1"/>
    <dgm:cxn modelId="{919B0956-9CD9-4EE6-A2E0-DE5E37C576C3}" srcId="{DE9D15BB-2045-48DC-B22A-F96BF38B7E78}" destId="{2CD13165-B553-443C-A6D2-74D44A5B36CF}" srcOrd="1" destOrd="0" parTransId="{F5DB19BA-2C79-4BE8-8D7A-E186F8E15226}" sibTransId="{655BE44C-05B4-4764-98A3-C1EBEBA2949E}"/>
    <dgm:cxn modelId="{4FB273F7-CCD6-4438-B18A-A2FF8F0C85DC}" type="presOf" srcId="{DE9D15BB-2045-48DC-B22A-F96BF38B7E78}" destId="{19C9BE2A-CC0E-4473-96A2-535B25D3FA86}" srcOrd="0" destOrd="0" presId="urn:microsoft.com/office/officeart/2005/8/layout/hierarchy1"/>
    <dgm:cxn modelId="{D4AFBA49-3C3C-42EB-B290-DD9935EAD18A}" type="presParOf" srcId="{19C9BE2A-CC0E-4473-96A2-535B25D3FA86}" destId="{A5E9286A-08F5-40CF-A2D0-FB4283A54291}" srcOrd="0" destOrd="0" presId="urn:microsoft.com/office/officeart/2005/8/layout/hierarchy1"/>
    <dgm:cxn modelId="{F8E48A04-67D0-4695-AF09-8B66B43DEFD2}" type="presParOf" srcId="{A5E9286A-08F5-40CF-A2D0-FB4283A54291}" destId="{3E40AD4A-35D9-4D3F-A2E6-81BC9D9CFC82}" srcOrd="0" destOrd="0" presId="urn:microsoft.com/office/officeart/2005/8/layout/hierarchy1"/>
    <dgm:cxn modelId="{5D75593F-A572-4BBA-80B0-799D804E1E28}" type="presParOf" srcId="{3E40AD4A-35D9-4D3F-A2E6-81BC9D9CFC82}" destId="{2EF193D5-AF34-4C73-A174-901D9F94C9D1}" srcOrd="0" destOrd="0" presId="urn:microsoft.com/office/officeart/2005/8/layout/hierarchy1"/>
    <dgm:cxn modelId="{D2D6D79E-CF20-4B02-A836-6E2E7D4839B8}" type="presParOf" srcId="{3E40AD4A-35D9-4D3F-A2E6-81BC9D9CFC82}" destId="{CFD0FE95-3822-4894-95B6-C825188DDAED}" srcOrd="1" destOrd="0" presId="urn:microsoft.com/office/officeart/2005/8/layout/hierarchy1"/>
    <dgm:cxn modelId="{D0DE150F-774D-4F94-AB8A-A56DBE3678EF}" type="presParOf" srcId="{A5E9286A-08F5-40CF-A2D0-FB4283A54291}" destId="{03999A05-0126-462A-AED1-E0F5ACB41EFD}" srcOrd="1" destOrd="0" presId="urn:microsoft.com/office/officeart/2005/8/layout/hierarchy1"/>
    <dgm:cxn modelId="{32EFF271-1251-4906-81F7-173E21F85945}" type="presParOf" srcId="{19C9BE2A-CC0E-4473-96A2-535B25D3FA86}" destId="{ED50B434-1B59-4390-871E-06B831C4A2DB}" srcOrd="1" destOrd="0" presId="urn:microsoft.com/office/officeart/2005/8/layout/hierarchy1"/>
    <dgm:cxn modelId="{573C41F9-2998-418C-803F-AB625DF9C691}" type="presParOf" srcId="{ED50B434-1B59-4390-871E-06B831C4A2DB}" destId="{0A3F12A3-D64B-4AEE-88B1-95B992857303}" srcOrd="0" destOrd="0" presId="urn:microsoft.com/office/officeart/2005/8/layout/hierarchy1"/>
    <dgm:cxn modelId="{7CE42B06-64E1-4533-8CD6-F951CE0DBA49}" type="presParOf" srcId="{0A3F12A3-D64B-4AEE-88B1-95B992857303}" destId="{7275A184-11F7-402E-8461-AFF17B8F739F}" srcOrd="0" destOrd="0" presId="urn:microsoft.com/office/officeart/2005/8/layout/hierarchy1"/>
    <dgm:cxn modelId="{4A94F2D6-A033-4406-9BC5-B52D76EFEA66}" type="presParOf" srcId="{0A3F12A3-D64B-4AEE-88B1-95B992857303}" destId="{C863A579-385C-470C-A68B-CF75F7D109A5}" srcOrd="1" destOrd="0" presId="urn:microsoft.com/office/officeart/2005/8/layout/hierarchy1"/>
    <dgm:cxn modelId="{8D65DDA3-BAF6-4A6A-B23A-F2784A10DC8D}" type="presParOf" srcId="{ED50B434-1B59-4390-871E-06B831C4A2DB}" destId="{E8AAA54F-54B8-405A-8567-4623A11BD433}" srcOrd="1" destOrd="0" presId="urn:microsoft.com/office/officeart/2005/8/layout/hierarchy1"/>
    <dgm:cxn modelId="{7FF8709F-DF95-481F-B934-49A770EC37FF}" type="presParOf" srcId="{19C9BE2A-CC0E-4473-96A2-535B25D3FA86}" destId="{BEBB2621-0E3E-4503-A082-6C8A7B392145}" srcOrd="2" destOrd="0" presId="urn:microsoft.com/office/officeart/2005/8/layout/hierarchy1"/>
    <dgm:cxn modelId="{E3778A54-B169-4F8A-82B1-60AADFC38938}" type="presParOf" srcId="{BEBB2621-0E3E-4503-A082-6C8A7B392145}" destId="{E78FB331-365C-4C6A-BCFE-F12E0394DC6B}" srcOrd="0" destOrd="0" presId="urn:microsoft.com/office/officeart/2005/8/layout/hierarchy1"/>
    <dgm:cxn modelId="{5D72C30E-8CD9-473A-A012-5520B34DF46F}" type="presParOf" srcId="{E78FB331-365C-4C6A-BCFE-F12E0394DC6B}" destId="{3D06B953-DD20-4742-A145-639DD97B6AF3}" srcOrd="0" destOrd="0" presId="urn:microsoft.com/office/officeart/2005/8/layout/hierarchy1"/>
    <dgm:cxn modelId="{A46977FE-A9F2-4DA8-815D-2BFAB61598C9}" type="presParOf" srcId="{E78FB331-365C-4C6A-BCFE-F12E0394DC6B}" destId="{ED4E70B2-1E09-44C5-A511-48421FEED341}" srcOrd="1" destOrd="0" presId="urn:microsoft.com/office/officeart/2005/8/layout/hierarchy1"/>
    <dgm:cxn modelId="{5CB593E6-E64E-4588-8738-B14EDA0993AF}" type="presParOf" srcId="{BEBB2621-0E3E-4503-A082-6C8A7B392145}" destId="{71294518-F08F-4AE3-8E47-B61D0A3D4E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2A0614-2D02-43CD-974E-528A5084932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4428FCA-3DD4-4367-8A04-D4A340035882}">
      <dgm:prSet/>
      <dgm:spPr/>
      <dgm:t>
        <a:bodyPr/>
        <a:lstStyle/>
        <a:p>
          <a:pPr rtl="0"/>
          <a:r>
            <a:rPr lang="en-US" dirty="0"/>
            <a:t>"To Crip"</a:t>
          </a:r>
          <a:r>
            <a:rPr lang="en-US" dirty="0">
              <a:latin typeface="Calibri Light" panose="020F0302020204030204"/>
            </a:rPr>
            <a:t> </a:t>
          </a:r>
          <a:endParaRPr lang="en-US" dirty="0"/>
        </a:p>
      </dgm:t>
    </dgm:pt>
    <dgm:pt modelId="{5638C5BB-B674-4E27-8CA7-614B28B08735}" type="parTrans" cxnId="{3E40186E-805C-4C48-AFF9-53455600788E}">
      <dgm:prSet/>
      <dgm:spPr/>
      <dgm:t>
        <a:bodyPr/>
        <a:lstStyle/>
        <a:p>
          <a:endParaRPr lang="en-US"/>
        </a:p>
      </dgm:t>
    </dgm:pt>
    <dgm:pt modelId="{28A97DB3-FE5A-44E3-B4E0-AF1A76D51F64}" type="sibTrans" cxnId="{3E40186E-805C-4C48-AFF9-53455600788E}">
      <dgm:prSet/>
      <dgm:spPr/>
      <dgm:t>
        <a:bodyPr/>
        <a:lstStyle/>
        <a:p>
          <a:endParaRPr lang="en-US"/>
        </a:p>
      </dgm:t>
    </dgm:pt>
    <dgm:pt modelId="{1E2C565A-C2EF-4FC1-81C4-5A5D170CED7E}">
      <dgm:prSet/>
      <dgm:spPr/>
      <dgm:t>
        <a:bodyPr/>
        <a:lstStyle/>
        <a:p>
          <a:r>
            <a:rPr lang="en-US" dirty="0"/>
            <a:t>Crip Failure </a:t>
          </a:r>
        </a:p>
      </dgm:t>
    </dgm:pt>
    <dgm:pt modelId="{4BEC4D5B-0072-433C-ACA8-4157D1B4D2FD}" type="parTrans" cxnId="{611EDB59-7F6C-4D7F-A291-0DD5B439F64D}">
      <dgm:prSet/>
      <dgm:spPr/>
      <dgm:t>
        <a:bodyPr/>
        <a:lstStyle/>
        <a:p>
          <a:endParaRPr lang="en-US"/>
        </a:p>
      </dgm:t>
    </dgm:pt>
    <dgm:pt modelId="{EE656013-3990-43F5-81D1-28731BDD7345}" type="sibTrans" cxnId="{611EDB59-7F6C-4D7F-A291-0DD5B439F64D}">
      <dgm:prSet/>
      <dgm:spPr/>
      <dgm:t>
        <a:bodyPr/>
        <a:lstStyle/>
        <a:p>
          <a:endParaRPr lang="en-US"/>
        </a:p>
      </dgm:t>
    </dgm:pt>
    <dgm:pt modelId="{B8640F8F-8174-4805-8779-4783DF1AFCF8}">
      <dgm:prSet/>
      <dgm:spPr/>
      <dgm:t>
        <a:bodyPr/>
        <a:lstStyle/>
        <a:p>
          <a:r>
            <a:rPr lang="en-US" dirty="0"/>
            <a:t>Crip Time</a:t>
          </a:r>
        </a:p>
      </dgm:t>
    </dgm:pt>
    <dgm:pt modelId="{85482F97-F380-46C9-80DF-470B8529825E}" type="parTrans" cxnId="{D8D31242-F2E8-4001-B5C1-D8D856EE7CEF}">
      <dgm:prSet/>
      <dgm:spPr/>
      <dgm:t>
        <a:bodyPr/>
        <a:lstStyle/>
        <a:p>
          <a:endParaRPr lang="en-US"/>
        </a:p>
      </dgm:t>
    </dgm:pt>
    <dgm:pt modelId="{7AE25269-5E8A-499F-BF0E-D2BFA2AF6853}" type="sibTrans" cxnId="{D8D31242-F2E8-4001-B5C1-D8D856EE7CEF}">
      <dgm:prSet/>
      <dgm:spPr/>
      <dgm:t>
        <a:bodyPr/>
        <a:lstStyle/>
        <a:p>
          <a:endParaRPr lang="en-US"/>
        </a:p>
      </dgm:t>
    </dgm:pt>
    <dgm:pt modelId="{9C27991D-A8D8-45E2-ACCB-5A58D1A1000F}">
      <dgm:prSet/>
      <dgm:spPr/>
      <dgm:t>
        <a:bodyPr/>
        <a:lstStyle/>
        <a:p>
          <a:r>
            <a:rPr lang="en-US" dirty="0" err="1"/>
            <a:t>Cripestmology</a:t>
          </a:r>
          <a:r>
            <a:rPr lang="en-US" dirty="0"/>
            <a:t> </a:t>
          </a:r>
        </a:p>
      </dgm:t>
    </dgm:pt>
    <dgm:pt modelId="{0E1261F3-D117-4785-8002-5C27161DD955}" type="parTrans" cxnId="{C76C9ABE-F9C5-4DFE-AA97-1354F5ACBE6D}">
      <dgm:prSet/>
      <dgm:spPr/>
      <dgm:t>
        <a:bodyPr/>
        <a:lstStyle/>
        <a:p>
          <a:endParaRPr lang="en-US"/>
        </a:p>
      </dgm:t>
    </dgm:pt>
    <dgm:pt modelId="{C9777012-470E-4AC1-B8E8-FF2C1A21A86E}" type="sibTrans" cxnId="{C76C9ABE-F9C5-4DFE-AA97-1354F5ACBE6D}">
      <dgm:prSet/>
      <dgm:spPr/>
      <dgm:t>
        <a:bodyPr/>
        <a:lstStyle/>
        <a:p>
          <a:endParaRPr lang="en-US"/>
        </a:p>
      </dgm:t>
    </dgm:pt>
    <dgm:pt modelId="{583B2475-D0F2-4F12-9364-EB97CEE9D89A}">
      <dgm:prSet/>
      <dgm:spPr/>
      <dgm:t>
        <a:bodyPr/>
        <a:lstStyle/>
        <a:p>
          <a:r>
            <a:rPr lang="en-US" dirty="0"/>
            <a:t>Compulsory able </a:t>
          </a:r>
          <a:r>
            <a:rPr lang="en-US" dirty="0" err="1"/>
            <a:t>bodiedness</a:t>
          </a:r>
          <a:r>
            <a:rPr lang="en-US" dirty="0"/>
            <a:t> and able mindness </a:t>
          </a:r>
        </a:p>
      </dgm:t>
    </dgm:pt>
    <dgm:pt modelId="{CEC9FFEA-B245-49F8-9841-15BB62013AA5}" type="parTrans" cxnId="{64085E8F-67F6-43CA-A837-88F0720A1C01}">
      <dgm:prSet/>
      <dgm:spPr/>
      <dgm:t>
        <a:bodyPr/>
        <a:lstStyle/>
        <a:p>
          <a:endParaRPr lang="en-US"/>
        </a:p>
      </dgm:t>
    </dgm:pt>
    <dgm:pt modelId="{1CF7B462-8677-44D3-84B8-CE52D3D232A3}" type="sibTrans" cxnId="{64085E8F-67F6-43CA-A837-88F0720A1C01}">
      <dgm:prSet/>
      <dgm:spPr/>
      <dgm:t>
        <a:bodyPr/>
        <a:lstStyle/>
        <a:p>
          <a:endParaRPr lang="en-US"/>
        </a:p>
      </dgm:t>
    </dgm:pt>
    <dgm:pt modelId="{60627736-6654-4698-BEF9-BFA4714C41C5}">
      <dgm:prSet phldr="0"/>
      <dgm:spPr/>
      <dgm:t>
        <a:bodyPr/>
        <a:lstStyle/>
        <a:p>
          <a:pPr rtl="0"/>
          <a:r>
            <a:rPr lang="en-US" dirty="0">
              <a:latin typeface="Calibri Light" panose="020F0302020204030204"/>
            </a:rPr>
            <a:t>Forced Intimacy </a:t>
          </a:r>
        </a:p>
      </dgm:t>
    </dgm:pt>
    <dgm:pt modelId="{D13927CD-ED07-471E-9B1D-7D1A92C3D8E1}" type="parTrans" cxnId="{F67674A1-F1B0-48BF-ACA1-08508C07797C}">
      <dgm:prSet/>
      <dgm:spPr/>
    </dgm:pt>
    <dgm:pt modelId="{F078C53A-2429-4103-B18B-921E2013DBC6}" type="sibTrans" cxnId="{F67674A1-F1B0-48BF-ACA1-08508C07797C}">
      <dgm:prSet/>
      <dgm:spPr/>
    </dgm:pt>
    <dgm:pt modelId="{BDA46B05-C4D9-4F7B-B32A-C3AABD770EB5}" type="pres">
      <dgm:prSet presAssocID="{0A2A0614-2D02-43CD-974E-528A50849321}" presName="diagram" presStyleCnt="0">
        <dgm:presLayoutVars>
          <dgm:dir/>
          <dgm:resizeHandles val="exact"/>
        </dgm:presLayoutVars>
      </dgm:prSet>
      <dgm:spPr/>
    </dgm:pt>
    <dgm:pt modelId="{C0AD73BA-81EE-4A48-A96A-0487BF84349A}" type="pres">
      <dgm:prSet presAssocID="{64428FCA-3DD4-4367-8A04-D4A340035882}" presName="node" presStyleLbl="node1" presStyleIdx="0" presStyleCnt="6">
        <dgm:presLayoutVars>
          <dgm:bulletEnabled val="1"/>
        </dgm:presLayoutVars>
      </dgm:prSet>
      <dgm:spPr/>
    </dgm:pt>
    <dgm:pt modelId="{62FDF94E-D1B3-40FD-85ED-3FBCED24121E}" type="pres">
      <dgm:prSet presAssocID="{28A97DB3-FE5A-44E3-B4E0-AF1A76D51F64}" presName="sibTrans" presStyleCnt="0"/>
      <dgm:spPr/>
    </dgm:pt>
    <dgm:pt modelId="{97C4B0A3-1760-447B-9DA2-7981E6D16401}" type="pres">
      <dgm:prSet presAssocID="{1E2C565A-C2EF-4FC1-81C4-5A5D170CED7E}" presName="node" presStyleLbl="node1" presStyleIdx="1" presStyleCnt="6">
        <dgm:presLayoutVars>
          <dgm:bulletEnabled val="1"/>
        </dgm:presLayoutVars>
      </dgm:prSet>
      <dgm:spPr/>
    </dgm:pt>
    <dgm:pt modelId="{A43D4550-D08D-4494-8EC7-83190A0EBA25}" type="pres">
      <dgm:prSet presAssocID="{EE656013-3990-43F5-81D1-28731BDD7345}" presName="sibTrans" presStyleCnt="0"/>
      <dgm:spPr/>
    </dgm:pt>
    <dgm:pt modelId="{96AD0A24-C8D5-44FD-88EA-BC73FD28AEC7}" type="pres">
      <dgm:prSet presAssocID="{B8640F8F-8174-4805-8779-4783DF1AFCF8}" presName="node" presStyleLbl="node1" presStyleIdx="2" presStyleCnt="6">
        <dgm:presLayoutVars>
          <dgm:bulletEnabled val="1"/>
        </dgm:presLayoutVars>
      </dgm:prSet>
      <dgm:spPr/>
    </dgm:pt>
    <dgm:pt modelId="{3367518B-083F-4567-84E9-2D4F62C57B0A}" type="pres">
      <dgm:prSet presAssocID="{7AE25269-5E8A-499F-BF0E-D2BFA2AF6853}" presName="sibTrans" presStyleCnt="0"/>
      <dgm:spPr/>
    </dgm:pt>
    <dgm:pt modelId="{B34DE5E7-78B7-4E18-B759-447DCFEA50F4}" type="pres">
      <dgm:prSet presAssocID="{9C27991D-A8D8-45E2-ACCB-5A58D1A1000F}" presName="node" presStyleLbl="node1" presStyleIdx="3" presStyleCnt="6">
        <dgm:presLayoutVars>
          <dgm:bulletEnabled val="1"/>
        </dgm:presLayoutVars>
      </dgm:prSet>
      <dgm:spPr/>
    </dgm:pt>
    <dgm:pt modelId="{E000F8CC-C07F-4535-ADA5-198AB43A7F7D}" type="pres">
      <dgm:prSet presAssocID="{C9777012-470E-4AC1-B8E8-FF2C1A21A86E}" presName="sibTrans" presStyleCnt="0"/>
      <dgm:spPr/>
    </dgm:pt>
    <dgm:pt modelId="{86FA5085-5641-4CEC-8232-6EE4D8D119FA}" type="pres">
      <dgm:prSet presAssocID="{583B2475-D0F2-4F12-9364-EB97CEE9D89A}" presName="node" presStyleLbl="node1" presStyleIdx="4" presStyleCnt="6">
        <dgm:presLayoutVars>
          <dgm:bulletEnabled val="1"/>
        </dgm:presLayoutVars>
      </dgm:prSet>
      <dgm:spPr/>
    </dgm:pt>
    <dgm:pt modelId="{BC35B4FF-E999-4E57-98E2-09EC71D35D84}" type="pres">
      <dgm:prSet presAssocID="{1CF7B462-8677-44D3-84B8-CE52D3D232A3}" presName="sibTrans" presStyleCnt="0"/>
      <dgm:spPr/>
    </dgm:pt>
    <dgm:pt modelId="{DA960CDD-2D7E-4CB0-9F9F-6C32B186C545}" type="pres">
      <dgm:prSet presAssocID="{60627736-6654-4698-BEF9-BFA4714C41C5}" presName="node" presStyleLbl="node1" presStyleIdx="5" presStyleCnt="6">
        <dgm:presLayoutVars>
          <dgm:bulletEnabled val="1"/>
        </dgm:presLayoutVars>
      </dgm:prSet>
      <dgm:spPr/>
    </dgm:pt>
  </dgm:ptLst>
  <dgm:cxnLst>
    <dgm:cxn modelId="{D1270D2A-CB5C-4F39-B961-C16361372EA0}" type="presOf" srcId="{1E2C565A-C2EF-4FC1-81C4-5A5D170CED7E}" destId="{97C4B0A3-1760-447B-9DA2-7981E6D16401}" srcOrd="0" destOrd="0" presId="urn:microsoft.com/office/officeart/2005/8/layout/default"/>
    <dgm:cxn modelId="{D8D31242-F2E8-4001-B5C1-D8D856EE7CEF}" srcId="{0A2A0614-2D02-43CD-974E-528A50849321}" destId="{B8640F8F-8174-4805-8779-4783DF1AFCF8}" srcOrd="2" destOrd="0" parTransId="{85482F97-F380-46C9-80DF-470B8529825E}" sibTransId="{7AE25269-5E8A-499F-BF0E-D2BFA2AF6853}"/>
    <dgm:cxn modelId="{55A6184C-E436-4856-BDB2-F5131483E54E}" type="presOf" srcId="{583B2475-D0F2-4F12-9364-EB97CEE9D89A}" destId="{86FA5085-5641-4CEC-8232-6EE4D8D119FA}" srcOrd="0" destOrd="0" presId="urn:microsoft.com/office/officeart/2005/8/layout/default"/>
    <dgm:cxn modelId="{3E40186E-805C-4C48-AFF9-53455600788E}" srcId="{0A2A0614-2D02-43CD-974E-528A50849321}" destId="{64428FCA-3DD4-4367-8A04-D4A340035882}" srcOrd="0" destOrd="0" parTransId="{5638C5BB-B674-4E27-8CA7-614B28B08735}" sibTransId="{28A97DB3-FE5A-44E3-B4E0-AF1A76D51F64}"/>
    <dgm:cxn modelId="{B6FEEC73-BDA6-4CA8-A11B-AC6086066441}" type="presOf" srcId="{60627736-6654-4698-BEF9-BFA4714C41C5}" destId="{DA960CDD-2D7E-4CB0-9F9F-6C32B186C545}" srcOrd="0" destOrd="0" presId="urn:microsoft.com/office/officeart/2005/8/layout/default"/>
    <dgm:cxn modelId="{611EDB59-7F6C-4D7F-A291-0DD5B439F64D}" srcId="{0A2A0614-2D02-43CD-974E-528A50849321}" destId="{1E2C565A-C2EF-4FC1-81C4-5A5D170CED7E}" srcOrd="1" destOrd="0" parTransId="{4BEC4D5B-0072-433C-ACA8-4157D1B4D2FD}" sibTransId="{EE656013-3990-43F5-81D1-28731BDD7345}"/>
    <dgm:cxn modelId="{35517A87-A462-47C2-8860-49E3567FE3C9}" type="presOf" srcId="{9C27991D-A8D8-45E2-ACCB-5A58D1A1000F}" destId="{B34DE5E7-78B7-4E18-B759-447DCFEA50F4}" srcOrd="0" destOrd="0" presId="urn:microsoft.com/office/officeart/2005/8/layout/default"/>
    <dgm:cxn modelId="{64085E8F-67F6-43CA-A837-88F0720A1C01}" srcId="{0A2A0614-2D02-43CD-974E-528A50849321}" destId="{583B2475-D0F2-4F12-9364-EB97CEE9D89A}" srcOrd="4" destOrd="0" parTransId="{CEC9FFEA-B245-49F8-9841-15BB62013AA5}" sibTransId="{1CF7B462-8677-44D3-84B8-CE52D3D232A3}"/>
    <dgm:cxn modelId="{78D2B591-9297-44F9-8F21-F476494EDE88}" type="presOf" srcId="{0A2A0614-2D02-43CD-974E-528A50849321}" destId="{BDA46B05-C4D9-4F7B-B32A-C3AABD770EB5}" srcOrd="0" destOrd="0" presId="urn:microsoft.com/office/officeart/2005/8/layout/default"/>
    <dgm:cxn modelId="{F67674A1-F1B0-48BF-ACA1-08508C07797C}" srcId="{0A2A0614-2D02-43CD-974E-528A50849321}" destId="{60627736-6654-4698-BEF9-BFA4714C41C5}" srcOrd="5" destOrd="0" parTransId="{D13927CD-ED07-471E-9B1D-7D1A92C3D8E1}" sibTransId="{F078C53A-2429-4103-B18B-921E2013DBC6}"/>
    <dgm:cxn modelId="{55F9A5A7-8847-4DA3-9767-9E69C9831F85}" type="presOf" srcId="{64428FCA-3DD4-4367-8A04-D4A340035882}" destId="{C0AD73BA-81EE-4A48-A96A-0487BF84349A}" srcOrd="0" destOrd="0" presId="urn:microsoft.com/office/officeart/2005/8/layout/default"/>
    <dgm:cxn modelId="{C76C9ABE-F9C5-4DFE-AA97-1354F5ACBE6D}" srcId="{0A2A0614-2D02-43CD-974E-528A50849321}" destId="{9C27991D-A8D8-45E2-ACCB-5A58D1A1000F}" srcOrd="3" destOrd="0" parTransId="{0E1261F3-D117-4785-8002-5C27161DD955}" sibTransId="{C9777012-470E-4AC1-B8E8-FF2C1A21A86E}"/>
    <dgm:cxn modelId="{4B4CB6D9-FB79-474A-B06D-950950DF345E}" type="presOf" srcId="{B8640F8F-8174-4805-8779-4783DF1AFCF8}" destId="{96AD0A24-C8D5-44FD-88EA-BC73FD28AEC7}" srcOrd="0" destOrd="0" presId="urn:microsoft.com/office/officeart/2005/8/layout/default"/>
    <dgm:cxn modelId="{3891C81A-E516-4DD3-8B18-DEE5EA45CC04}" type="presParOf" srcId="{BDA46B05-C4D9-4F7B-B32A-C3AABD770EB5}" destId="{C0AD73BA-81EE-4A48-A96A-0487BF84349A}" srcOrd="0" destOrd="0" presId="urn:microsoft.com/office/officeart/2005/8/layout/default"/>
    <dgm:cxn modelId="{30151EED-DBA7-4D22-AB06-E31FC98B8431}" type="presParOf" srcId="{BDA46B05-C4D9-4F7B-B32A-C3AABD770EB5}" destId="{62FDF94E-D1B3-40FD-85ED-3FBCED24121E}" srcOrd="1" destOrd="0" presId="urn:microsoft.com/office/officeart/2005/8/layout/default"/>
    <dgm:cxn modelId="{1A76388C-1A5E-4F5A-B4FE-8BD9BC0377DA}" type="presParOf" srcId="{BDA46B05-C4D9-4F7B-B32A-C3AABD770EB5}" destId="{97C4B0A3-1760-447B-9DA2-7981E6D16401}" srcOrd="2" destOrd="0" presId="urn:microsoft.com/office/officeart/2005/8/layout/default"/>
    <dgm:cxn modelId="{0E774E71-F175-4D06-BA5E-A95A51C172E8}" type="presParOf" srcId="{BDA46B05-C4D9-4F7B-B32A-C3AABD770EB5}" destId="{A43D4550-D08D-4494-8EC7-83190A0EBA25}" srcOrd="3" destOrd="0" presId="urn:microsoft.com/office/officeart/2005/8/layout/default"/>
    <dgm:cxn modelId="{EA630E03-D226-41F7-ADBF-A0AF77E4019C}" type="presParOf" srcId="{BDA46B05-C4D9-4F7B-B32A-C3AABD770EB5}" destId="{96AD0A24-C8D5-44FD-88EA-BC73FD28AEC7}" srcOrd="4" destOrd="0" presId="urn:microsoft.com/office/officeart/2005/8/layout/default"/>
    <dgm:cxn modelId="{A6DB74D4-FE55-494D-98F5-E9023CE731A2}" type="presParOf" srcId="{BDA46B05-C4D9-4F7B-B32A-C3AABD770EB5}" destId="{3367518B-083F-4567-84E9-2D4F62C57B0A}" srcOrd="5" destOrd="0" presId="urn:microsoft.com/office/officeart/2005/8/layout/default"/>
    <dgm:cxn modelId="{ECBF7461-D514-4250-BC37-CD5085D36FF5}" type="presParOf" srcId="{BDA46B05-C4D9-4F7B-B32A-C3AABD770EB5}" destId="{B34DE5E7-78B7-4E18-B759-447DCFEA50F4}" srcOrd="6" destOrd="0" presId="urn:microsoft.com/office/officeart/2005/8/layout/default"/>
    <dgm:cxn modelId="{4BECF6AC-2928-4931-B558-0974DFF5EB5F}" type="presParOf" srcId="{BDA46B05-C4D9-4F7B-B32A-C3AABD770EB5}" destId="{E000F8CC-C07F-4535-ADA5-198AB43A7F7D}" srcOrd="7" destOrd="0" presId="urn:microsoft.com/office/officeart/2005/8/layout/default"/>
    <dgm:cxn modelId="{BB18A48E-89FC-4803-BE00-8D413FE1A212}" type="presParOf" srcId="{BDA46B05-C4D9-4F7B-B32A-C3AABD770EB5}" destId="{86FA5085-5641-4CEC-8232-6EE4D8D119FA}" srcOrd="8" destOrd="0" presId="urn:microsoft.com/office/officeart/2005/8/layout/default"/>
    <dgm:cxn modelId="{5A68B830-8D04-4D66-9101-294EA9F838DB}" type="presParOf" srcId="{BDA46B05-C4D9-4F7B-B32A-C3AABD770EB5}" destId="{BC35B4FF-E999-4E57-98E2-09EC71D35D84}" srcOrd="9" destOrd="0" presId="urn:microsoft.com/office/officeart/2005/8/layout/default"/>
    <dgm:cxn modelId="{BB3528CE-E874-4B34-9C44-53A973C0040B}" type="presParOf" srcId="{BDA46B05-C4D9-4F7B-B32A-C3AABD770EB5}" destId="{DA960CDD-2D7E-4CB0-9F9F-6C32B186C54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97C8F7-0416-47CE-9587-37D049CC3961}"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441F8C1B-A993-4B62-B9E9-961CC729DE60}">
      <dgm:prSet/>
      <dgm:spPr/>
      <dgm:t>
        <a:bodyPr/>
        <a:lstStyle/>
        <a:p>
          <a:r>
            <a:rPr lang="en-US"/>
            <a:t>It means to engage in activities, discussions, or actions that challenge ableism, advocate for the rights and dignity of disabled individuals, and promote disability justice.</a:t>
          </a:r>
        </a:p>
      </dgm:t>
    </dgm:pt>
    <dgm:pt modelId="{FD45D8B6-04F4-4E7B-9176-655B00411B56}" type="parTrans" cxnId="{A6A3E860-1DE0-4F98-9A47-2558406579DF}">
      <dgm:prSet/>
      <dgm:spPr/>
      <dgm:t>
        <a:bodyPr/>
        <a:lstStyle/>
        <a:p>
          <a:endParaRPr lang="en-US"/>
        </a:p>
      </dgm:t>
    </dgm:pt>
    <dgm:pt modelId="{D3500979-8B70-4498-B542-20C48AC06474}" type="sibTrans" cxnId="{A6A3E860-1DE0-4F98-9A47-2558406579DF}">
      <dgm:prSet/>
      <dgm:spPr/>
      <dgm:t>
        <a:bodyPr/>
        <a:lstStyle/>
        <a:p>
          <a:endParaRPr lang="en-US"/>
        </a:p>
      </dgm:t>
    </dgm:pt>
    <dgm:pt modelId="{E1E6A57E-55D9-43B2-97EB-C664C5DE8DE2}">
      <dgm:prSet/>
      <dgm:spPr/>
      <dgm:t>
        <a:bodyPr/>
        <a:lstStyle/>
        <a:p>
          <a:r>
            <a:rPr lang="en-US"/>
            <a:t>"For instance, higher education syllabi, graduation requirements, and accommodation disclosure requirements can be cripped for ableism that defines students’ experiences and identities."(Abes &amp; Wallace, 2020)</a:t>
          </a:r>
        </a:p>
      </dgm:t>
    </dgm:pt>
    <dgm:pt modelId="{08667B09-EBD6-44CA-92AF-E7289A8BA0A9}" type="parTrans" cxnId="{E70E54D7-9878-4AFB-86D9-05F3492F6288}">
      <dgm:prSet/>
      <dgm:spPr/>
      <dgm:t>
        <a:bodyPr/>
        <a:lstStyle/>
        <a:p>
          <a:endParaRPr lang="en-US"/>
        </a:p>
      </dgm:t>
    </dgm:pt>
    <dgm:pt modelId="{93997DF5-D948-4B46-98F3-FEE131B33D82}" type="sibTrans" cxnId="{E70E54D7-9878-4AFB-86D9-05F3492F6288}">
      <dgm:prSet/>
      <dgm:spPr/>
      <dgm:t>
        <a:bodyPr/>
        <a:lstStyle/>
        <a:p>
          <a:endParaRPr lang="en-US"/>
        </a:p>
      </dgm:t>
    </dgm:pt>
    <dgm:pt modelId="{491917C6-AC73-4AB5-99E7-275423EF58EA}" type="pres">
      <dgm:prSet presAssocID="{F697C8F7-0416-47CE-9587-37D049CC3961}" presName="hierChild1" presStyleCnt="0">
        <dgm:presLayoutVars>
          <dgm:chPref val="1"/>
          <dgm:dir/>
          <dgm:animOne val="branch"/>
          <dgm:animLvl val="lvl"/>
          <dgm:resizeHandles/>
        </dgm:presLayoutVars>
      </dgm:prSet>
      <dgm:spPr/>
    </dgm:pt>
    <dgm:pt modelId="{C7475ACB-2900-4933-B5CE-C8320CDC14D6}" type="pres">
      <dgm:prSet presAssocID="{441F8C1B-A993-4B62-B9E9-961CC729DE60}" presName="hierRoot1" presStyleCnt="0"/>
      <dgm:spPr/>
    </dgm:pt>
    <dgm:pt modelId="{F548B1B7-C9EE-48D3-AA91-AFFB5F01E837}" type="pres">
      <dgm:prSet presAssocID="{441F8C1B-A993-4B62-B9E9-961CC729DE60}" presName="composite" presStyleCnt="0"/>
      <dgm:spPr/>
    </dgm:pt>
    <dgm:pt modelId="{06DD131B-9F3C-4EF0-9E3A-5FCF87517A35}" type="pres">
      <dgm:prSet presAssocID="{441F8C1B-A993-4B62-B9E9-961CC729DE60}" presName="background" presStyleLbl="node0" presStyleIdx="0" presStyleCnt="2"/>
      <dgm:spPr/>
    </dgm:pt>
    <dgm:pt modelId="{18905CB9-ECE8-417C-ABEC-AE60CD7E232B}" type="pres">
      <dgm:prSet presAssocID="{441F8C1B-A993-4B62-B9E9-961CC729DE60}" presName="text" presStyleLbl="fgAcc0" presStyleIdx="0" presStyleCnt="2">
        <dgm:presLayoutVars>
          <dgm:chPref val="3"/>
        </dgm:presLayoutVars>
      </dgm:prSet>
      <dgm:spPr/>
    </dgm:pt>
    <dgm:pt modelId="{A3A96A75-5ECF-4AF6-BFEF-17047CAC03D6}" type="pres">
      <dgm:prSet presAssocID="{441F8C1B-A993-4B62-B9E9-961CC729DE60}" presName="hierChild2" presStyleCnt="0"/>
      <dgm:spPr/>
    </dgm:pt>
    <dgm:pt modelId="{EF3CA07D-2E21-44DE-902E-BB84FB528A77}" type="pres">
      <dgm:prSet presAssocID="{E1E6A57E-55D9-43B2-97EB-C664C5DE8DE2}" presName="hierRoot1" presStyleCnt="0"/>
      <dgm:spPr/>
    </dgm:pt>
    <dgm:pt modelId="{D7BDDE70-293A-4567-9023-3593AFF4472A}" type="pres">
      <dgm:prSet presAssocID="{E1E6A57E-55D9-43B2-97EB-C664C5DE8DE2}" presName="composite" presStyleCnt="0"/>
      <dgm:spPr/>
    </dgm:pt>
    <dgm:pt modelId="{CB37D238-17D8-4386-865E-6462E3909C0F}" type="pres">
      <dgm:prSet presAssocID="{E1E6A57E-55D9-43B2-97EB-C664C5DE8DE2}" presName="background" presStyleLbl="node0" presStyleIdx="1" presStyleCnt="2"/>
      <dgm:spPr/>
    </dgm:pt>
    <dgm:pt modelId="{74A539FA-F9A1-400A-B425-E77894270CE3}" type="pres">
      <dgm:prSet presAssocID="{E1E6A57E-55D9-43B2-97EB-C664C5DE8DE2}" presName="text" presStyleLbl="fgAcc0" presStyleIdx="1" presStyleCnt="2">
        <dgm:presLayoutVars>
          <dgm:chPref val="3"/>
        </dgm:presLayoutVars>
      </dgm:prSet>
      <dgm:spPr/>
    </dgm:pt>
    <dgm:pt modelId="{51EAAEF8-14EF-4928-A647-AAADEB00640F}" type="pres">
      <dgm:prSet presAssocID="{E1E6A57E-55D9-43B2-97EB-C664C5DE8DE2}" presName="hierChild2" presStyleCnt="0"/>
      <dgm:spPr/>
    </dgm:pt>
  </dgm:ptLst>
  <dgm:cxnLst>
    <dgm:cxn modelId="{D274DF0B-6F06-4DBF-B6A8-8DF304C27355}" type="presOf" srcId="{E1E6A57E-55D9-43B2-97EB-C664C5DE8DE2}" destId="{74A539FA-F9A1-400A-B425-E77894270CE3}" srcOrd="0" destOrd="0" presId="urn:microsoft.com/office/officeart/2005/8/layout/hierarchy1"/>
    <dgm:cxn modelId="{A31D4230-3320-4E6D-A14B-F660A17C9C5C}" type="presOf" srcId="{F697C8F7-0416-47CE-9587-37D049CC3961}" destId="{491917C6-AC73-4AB5-99E7-275423EF58EA}" srcOrd="0" destOrd="0" presId="urn:microsoft.com/office/officeart/2005/8/layout/hierarchy1"/>
    <dgm:cxn modelId="{A6A3E860-1DE0-4F98-9A47-2558406579DF}" srcId="{F697C8F7-0416-47CE-9587-37D049CC3961}" destId="{441F8C1B-A993-4B62-B9E9-961CC729DE60}" srcOrd="0" destOrd="0" parTransId="{FD45D8B6-04F4-4E7B-9176-655B00411B56}" sibTransId="{D3500979-8B70-4498-B542-20C48AC06474}"/>
    <dgm:cxn modelId="{13264299-7D1B-48AA-9EAE-9A0EF65966C8}" type="presOf" srcId="{441F8C1B-A993-4B62-B9E9-961CC729DE60}" destId="{18905CB9-ECE8-417C-ABEC-AE60CD7E232B}" srcOrd="0" destOrd="0" presId="urn:microsoft.com/office/officeart/2005/8/layout/hierarchy1"/>
    <dgm:cxn modelId="{E70E54D7-9878-4AFB-86D9-05F3492F6288}" srcId="{F697C8F7-0416-47CE-9587-37D049CC3961}" destId="{E1E6A57E-55D9-43B2-97EB-C664C5DE8DE2}" srcOrd="1" destOrd="0" parTransId="{08667B09-EBD6-44CA-92AF-E7289A8BA0A9}" sibTransId="{93997DF5-D948-4B46-98F3-FEE131B33D82}"/>
    <dgm:cxn modelId="{D2B75662-D807-41B0-AAB5-CE8284ABC1EE}" type="presParOf" srcId="{491917C6-AC73-4AB5-99E7-275423EF58EA}" destId="{C7475ACB-2900-4933-B5CE-C8320CDC14D6}" srcOrd="0" destOrd="0" presId="urn:microsoft.com/office/officeart/2005/8/layout/hierarchy1"/>
    <dgm:cxn modelId="{9BD19162-4E36-4F1D-BC8F-B63387305645}" type="presParOf" srcId="{C7475ACB-2900-4933-B5CE-C8320CDC14D6}" destId="{F548B1B7-C9EE-48D3-AA91-AFFB5F01E837}" srcOrd="0" destOrd="0" presId="urn:microsoft.com/office/officeart/2005/8/layout/hierarchy1"/>
    <dgm:cxn modelId="{71BB92C4-C651-4CBC-AA8D-CDF8FC43A8F9}" type="presParOf" srcId="{F548B1B7-C9EE-48D3-AA91-AFFB5F01E837}" destId="{06DD131B-9F3C-4EF0-9E3A-5FCF87517A35}" srcOrd="0" destOrd="0" presId="urn:microsoft.com/office/officeart/2005/8/layout/hierarchy1"/>
    <dgm:cxn modelId="{52394443-BD4D-45D3-B187-6C0406D6E3BB}" type="presParOf" srcId="{F548B1B7-C9EE-48D3-AA91-AFFB5F01E837}" destId="{18905CB9-ECE8-417C-ABEC-AE60CD7E232B}" srcOrd="1" destOrd="0" presId="urn:microsoft.com/office/officeart/2005/8/layout/hierarchy1"/>
    <dgm:cxn modelId="{01C2D833-487C-4301-A341-AAF7EB4EBA67}" type="presParOf" srcId="{C7475ACB-2900-4933-B5CE-C8320CDC14D6}" destId="{A3A96A75-5ECF-4AF6-BFEF-17047CAC03D6}" srcOrd="1" destOrd="0" presId="urn:microsoft.com/office/officeart/2005/8/layout/hierarchy1"/>
    <dgm:cxn modelId="{D0233AFC-9F72-47CD-BD8F-35E984154785}" type="presParOf" srcId="{491917C6-AC73-4AB5-99E7-275423EF58EA}" destId="{EF3CA07D-2E21-44DE-902E-BB84FB528A77}" srcOrd="1" destOrd="0" presId="urn:microsoft.com/office/officeart/2005/8/layout/hierarchy1"/>
    <dgm:cxn modelId="{201FA0FF-2BBB-4D30-A809-0C307C6A1020}" type="presParOf" srcId="{EF3CA07D-2E21-44DE-902E-BB84FB528A77}" destId="{D7BDDE70-293A-4567-9023-3593AFF4472A}" srcOrd="0" destOrd="0" presId="urn:microsoft.com/office/officeart/2005/8/layout/hierarchy1"/>
    <dgm:cxn modelId="{8EA31BFF-C776-4CAD-B699-0D259AA2B4D6}" type="presParOf" srcId="{D7BDDE70-293A-4567-9023-3593AFF4472A}" destId="{CB37D238-17D8-4386-865E-6462E3909C0F}" srcOrd="0" destOrd="0" presId="urn:microsoft.com/office/officeart/2005/8/layout/hierarchy1"/>
    <dgm:cxn modelId="{4F771CDF-C088-4EE1-AD40-0F403B04041A}" type="presParOf" srcId="{D7BDDE70-293A-4567-9023-3593AFF4472A}" destId="{74A539FA-F9A1-400A-B425-E77894270CE3}" srcOrd="1" destOrd="0" presId="urn:microsoft.com/office/officeart/2005/8/layout/hierarchy1"/>
    <dgm:cxn modelId="{8B22FEB4-0808-4FFD-A0A8-4CFE3FBF53FA}" type="presParOf" srcId="{EF3CA07D-2E21-44DE-902E-BB84FB528A77}" destId="{51EAAEF8-14EF-4928-A647-AAADEB00640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35E78-5564-465F-A202-5D85D9E6845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0D3D86C-921B-4E8F-86C1-E05C6E234FCA}">
      <dgm:prSet/>
      <dgm:spPr/>
      <dgm:t>
        <a:bodyPr/>
        <a:lstStyle/>
        <a:p>
          <a:pPr rtl="0"/>
          <a:r>
            <a:rPr lang="en-US" dirty="0">
              <a:latin typeface="Calibri Light" panose="020F0302020204030204"/>
            </a:rPr>
            <a:t>Looks</a:t>
          </a:r>
          <a:r>
            <a:rPr lang="en-US" dirty="0"/>
            <a:t> </a:t>
          </a:r>
          <a:r>
            <a:rPr lang="en-US" dirty="0">
              <a:latin typeface="Calibri Light" panose="020F0302020204030204"/>
            </a:rPr>
            <a:t>at </a:t>
          </a:r>
          <a:r>
            <a:rPr lang="en-US" dirty="0"/>
            <a:t>the notion of time as a linear construct and</a:t>
          </a:r>
          <a:r>
            <a:rPr lang="en-US" dirty="0">
              <a:latin typeface="Calibri Light" panose="020F0302020204030204"/>
            </a:rPr>
            <a:t> showcases</a:t>
          </a:r>
          <a:r>
            <a:rPr lang="en-US" dirty="0"/>
            <a:t> the ways in which time is experienced differently by disabled individuals.</a:t>
          </a:r>
        </a:p>
      </dgm:t>
    </dgm:pt>
    <dgm:pt modelId="{AF1C171A-BD2D-4C5A-900E-3DC86868DECE}" type="parTrans" cxnId="{08E2CBBC-DFD5-4B32-8083-C8CB65CF8E36}">
      <dgm:prSet/>
      <dgm:spPr/>
      <dgm:t>
        <a:bodyPr/>
        <a:lstStyle/>
        <a:p>
          <a:endParaRPr lang="en-US"/>
        </a:p>
      </dgm:t>
    </dgm:pt>
    <dgm:pt modelId="{831B599D-4577-4FD2-A3F2-06C870EBE1D3}" type="sibTrans" cxnId="{08E2CBBC-DFD5-4B32-8083-C8CB65CF8E36}">
      <dgm:prSet/>
      <dgm:spPr/>
      <dgm:t>
        <a:bodyPr/>
        <a:lstStyle/>
        <a:p>
          <a:endParaRPr lang="en-US"/>
        </a:p>
      </dgm:t>
    </dgm:pt>
    <dgm:pt modelId="{87428556-245E-4179-8931-4F339EA1BA47}">
      <dgm:prSet/>
      <dgm:spPr/>
      <dgm:t>
        <a:bodyPr/>
        <a:lstStyle/>
        <a:p>
          <a:pPr rtl="0"/>
          <a:r>
            <a:rPr lang="en-US" dirty="0">
              <a:latin typeface="Calibri Light" panose="020F0302020204030204"/>
            </a:rPr>
            <a:t>Crip Time acknowledges</a:t>
          </a:r>
          <a:r>
            <a:rPr lang="en-US" dirty="0"/>
            <a:t> and values the diverse experiences of disabled people, recognizing that timelines and expectations imposed by ableist norms may not align with their needs or realities. </a:t>
          </a:r>
        </a:p>
      </dgm:t>
    </dgm:pt>
    <dgm:pt modelId="{C4E4215D-2749-44A2-9D55-B5C15216A98D}" type="parTrans" cxnId="{F9958B67-403B-4DFC-B5A5-567E2C199003}">
      <dgm:prSet/>
      <dgm:spPr/>
      <dgm:t>
        <a:bodyPr/>
        <a:lstStyle/>
        <a:p>
          <a:endParaRPr lang="en-US"/>
        </a:p>
      </dgm:t>
    </dgm:pt>
    <dgm:pt modelId="{C14E842A-49E4-4F0B-93C8-C5A4A8834DE5}" type="sibTrans" cxnId="{F9958B67-403B-4DFC-B5A5-567E2C199003}">
      <dgm:prSet/>
      <dgm:spPr/>
      <dgm:t>
        <a:bodyPr/>
        <a:lstStyle/>
        <a:p>
          <a:endParaRPr lang="en-US"/>
        </a:p>
      </dgm:t>
    </dgm:pt>
    <dgm:pt modelId="{4B41465A-F167-404D-BCE3-054F30DFEC1D}" type="pres">
      <dgm:prSet presAssocID="{D4535E78-5564-465F-A202-5D85D9E68455}" presName="hierChild1" presStyleCnt="0">
        <dgm:presLayoutVars>
          <dgm:chPref val="1"/>
          <dgm:dir/>
          <dgm:animOne val="branch"/>
          <dgm:animLvl val="lvl"/>
          <dgm:resizeHandles/>
        </dgm:presLayoutVars>
      </dgm:prSet>
      <dgm:spPr/>
    </dgm:pt>
    <dgm:pt modelId="{3D32D4FE-70AE-42EF-BDE0-2A4037F7C867}" type="pres">
      <dgm:prSet presAssocID="{E0D3D86C-921B-4E8F-86C1-E05C6E234FCA}" presName="hierRoot1" presStyleCnt="0"/>
      <dgm:spPr/>
    </dgm:pt>
    <dgm:pt modelId="{75D42A69-F25D-4F52-8A46-B33C704E6059}" type="pres">
      <dgm:prSet presAssocID="{E0D3D86C-921B-4E8F-86C1-E05C6E234FCA}" presName="composite" presStyleCnt="0"/>
      <dgm:spPr/>
    </dgm:pt>
    <dgm:pt modelId="{651C8847-1497-47C6-BB04-D21D16D62EA2}" type="pres">
      <dgm:prSet presAssocID="{E0D3D86C-921B-4E8F-86C1-E05C6E234FCA}" presName="background" presStyleLbl="node0" presStyleIdx="0" presStyleCnt="2"/>
      <dgm:spPr/>
    </dgm:pt>
    <dgm:pt modelId="{EA364E26-6CD7-46D1-8A70-F113140EF7DA}" type="pres">
      <dgm:prSet presAssocID="{E0D3D86C-921B-4E8F-86C1-E05C6E234FCA}" presName="text" presStyleLbl="fgAcc0" presStyleIdx="0" presStyleCnt="2">
        <dgm:presLayoutVars>
          <dgm:chPref val="3"/>
        </dgm:presLayoutVars>
      </dgm:prSet>
      <dgm:spPr/>
    </dgm:pt>
    <dgm:pt modelId="{E0B6D848-2428-4AD8-809F-50193E277B7D}" type="pres">
      <dgm:prSet presAssocID="{E0D3D86C-921B-4E8F-86C1-E05C6E234FCA}" presName="hierChild2" presStyleCnt="0"/>
      <dgm:spPr/>
    </dgm:pt>
    <dgm:pt modelId="{E94CB982-7404-402B-8C47-8E0523D3DE13}" type="pres">
      <dgm:prSet presAssocID="{87428556-245E-4179-8931-4F339EA1BA47}" presName="hierRoot1" presStyleCnt="0"/>
      <dgm:spPr/>
    </dgm:pt>
    <dgm:pt modelId="{885AACAE-6E9C-4AE9-8A75-14BF439A2975}" type="pres">
      <dgm:prSet presAssocID="{87428556-245E-4179-8931-4F339EA1BA47}" presName="composite" presStyleCnt="0"/>
      <dgm:spPr/>
    </dgm:pt>
    <dgm:pt modelId="{75C3983E-C203-48D9-A0E0-8188872AF467}" type="pres">
      <dgm:prSet presAssocID="{87428556-245E-4179-8931-4F339EA1BA47}" presName="background" presStyleLbl="node0" presStyleIdx="1" presStyleCnt="2"/>
      <dgm:spPr/>
    </dgm:pt>
    <dgm:pt modelId="{BD5FFBAB-A39A-4495-BA6B-D3A0DD034485}" type="pres">
      <dgm:prSet presAssocID="{87428556-245E-4179-8931-4F339EA1BA47}" presName="text" presStyleLbl="fgAcc0" presStyleIdx="1" presStyleCnt="2">
        <dgm:presLayoutVars>
          <dgm:chPref val="3"/>
        </dgm:presLayoutVars>
      </dgm:prSet>
      <dgm:spPr/>
    </dgm:pt>
    <dgm:pt modelId="{8EA6D525-4E99-40A4-A275-E6FD96D60D82}" type="pres">
      <dgm:prSet presAssocID="{87428556-245E-4179-8931-4F339EA1BA47}" presName="hierChild2" presStyleCnt="0"/>
      <dgm:spPr/>
    </dgm:pt>
  </dgm:ptLst>
  <dgm:cxnLst>
    <dgm:cxn modelId="{C2B1FA39-E30F-44A2-A7BD-B95E38084769}" type="presOf" srcId="{E0D3D86C-921B-4E8F-86C1-E05C6E234FCA}" destId="{EA364E26-6CD7-46D1-8A70-F113140EF7DA}" srcOrd="0" destOrd="0" presId="urn:microsoft.com/office/officeart/2005/8/layout/hierarchy1"/>
    <dgm:cxn modelId="{F9958B67-403B-4DFC-B5A5-567E2C199003}" srcId="{D4535E78-5564-465F-A202-5D85D9E68455}" destId="{87428556-245E-4179-8931-4F339EA1BA47}" srcOrd="1" destOrd="0" parTransId="{C4E4215D-2749-44A2-9D55-B5C15216A98D}" sibTransId="{C14E842A-49E4-4F0B-93C8-C5A4A8834DE5}"/>
    <dgm:cxn modelId="{5B29B68A-8BD3-4271-93C1-9349F0BBCD8C}" type="presOf" srcId="{D4535E78-5564-465F-A202-5D85D9E68455}" destId="{4B41465A-F167-404D-BCE3-054F30DFEC1D}" srcOrd="0" destOrd="0" presId="urn:microsoft.com/office/officeart/2005/8/layout/hierarchy1"/>
    <dgm:cxn modelId="{08E2CBBC-DFD5-4B32-8083-C8CB65CF8E36}" srcId="{D4535E78-5564-465F-A202-5D85D9E68455}" destId="{E0D3D86C-921B-4E8F-86C1-E05C6E234FCA}" srcOrd="0" destOrd="0" parTransId="{AF1C171A-BD2D-4C5A-900E-3DC86868DECE}" sibTransId="{831B599D-4577-4FD2-A3F2-06C870EBE1D3}"/>
    <dgm:cxn modelId="{91E26BFF-B908-43AD-A23D-AA91AF19B9B1}" type="presOf" srcId="{87428556-245E-4179-8931-4F339EA1BA47}" destId="{BD5FFBAB-A39A-4495-BA6B-D3A0DD034485}" srcOrd="0" destOrd="0" presId="urn:microsoft.com/office/officeart/2005/8/layout/hierarchy1"/>
    <dgm:cxn modelId="{D0AACDA1-0F0C-49CD-98DF-814359A52E59}" type="presParOf" srcId="{4B41465A-F167-404D-BCE3-054F30DFEC1D}" destId="{3D32D4FE-70AE-42EF-BDE0-2A4037F7C867}" srcOrd="0" destOrd="0" presId="urn:microsoft.com/office/officeart/2005/8/layout/hierarchy1"/>
    <dgm:cxn modelId="{EBFFFAC8-BBD7-4BDD-9CB2-F3C7EFAB0B90}" type="presParOf" srcId="{3D32D4FE-70AE-42EF-BDE0-2A4037F7C867}" destId="{75D42A69-F25D-4F52-8A46-B33C704E6059}" srcOrd="0" destOrd="0" presId="urn:microsoft.com/office/officeart/2005/8/layout/hierarchy1"/>
    <dgm:cxn modelId="{58A91B8F-4AB6-4304-85DD-BD51BED553BF}" type="presParOf" srcId="{75D42A69-F25D-4F52-8A46-B33C704E6059}" destId="{651C8847-1497-47C6-BB04-D21D16D62EA2}" srcOrd="0" destOrd="0" presId="urn:microsoft.com/office/officeart/2005/8/layout/hierarchy1"/>
    <dgm:cxn modelId="{9798B6DE-A72E-4013-B833-DE931CD5D784}" type="presParOf" srcId="{75D42A69-F25D-4F52-8A46-B33C704E6059}" destId="{EA364E26-6CD7-46D1-8A70-F113140EF7DA}" srcOrd="1" destOrd="0" presId="urn:microsoft.com/office/officeart/2005/8/layout/hierarchy1"/>
    <dgm:cxn modelId="{30CAA1C4-7EA2-442D-BE7B-B62F993097C7}" type="presParOf" srcId="{3D32D4FE-70AE-42EF-BDE0-2A4037F7C867}" destId="{E0B6D848-2428-4AD8-809F-50193E277B7D}" srcOrd="1" destOrd="0" presId="urn:microsoft.com/office/officeart/2005/8/layout/hierarchy1"/>
    <dgm:cxn modelId="{1F3A5DCD-87FF-45BF-A7B9-FE08F5C57271}" type="presParOf" srcId="{4B41465A-F167-404D-BCE3-054F30DFEC1D}" destId="{E94CB982-7404-402B-8C47-8E0523D3DE13}" srcOrd="1" destOrd="0" presId="urn:microsoft.com/office/officeart/2005/8/layout/hierarchy1"/>
    <dgm:cxn modelId="{ECC5B58C-0420-478C-B0AB-9AF6C54E677A}" type="presParOf" srcId="{E94CB982-7404-402B-8C47-8E0523D3DE13}" destId="{885AACAE-6E9C-4AE9-8A75-14BF439A2975}" srcOrd="0" destOrd="0" presId="urn:microsoft.com/office/officeart/2005/8/layout/hierarchy1"/>
    <dgm:cxn modelId="{5BB36A41-0508-4F49-94A7-E55E9FBC9A1C}" type="presParOf" srcId="{885AACAE-6E9C-4AE9-8A75-14BF439A2975}" destId="{75C3983E-C203-48D9-A0E0-8188872AF467}" srcOrd="0" destOrd="0" presId="urn:microsoft.com/office/officeart/2005/8/layout/hierarchy1"/>
    <dgm:cxn modelId="{306284F8-1EB2-4FB1-A07B-5451D2205F87}" type="presParOf" srcId="{885AACAE-6E9C-4AE9-8A75-14BF439A2975}" destId="{BD5FFBAB-A39A-4495-BA6B-D3A0DD034485}" srcOrd="1" destOrd="0" presId="urn:microsoft.com/office/officeart/2005/8/layout/hierarchy1"/>
    <dgm:cxn modelId="{D6A4E585-99D4-477D-B2AE-C0D78F5F7F63}" type="presParOf" srcId="{E94CB982-7404-402B-8C47-8E0523D3DE13}" destId="{8EA6D525-4E99-40A4-A275-E6FD96D60D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B2243C-0170-4BE4-A43A-ADE0A2277D6E}"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5C40CCFD-2E8D-4659-AFA6-A17E7D6EDF23}">
      <dgm:prSet/>
      <dgm:spPr/>
      <dgm:t>
        <a:bodyPr/>
        <a:lstStyle/>
        <a:p>
          <a:pPr rtl="0"/>
          <a:r>
            <a:rPr lang="en-US" dirty="0">
              <a:solidFill>
                <a:schemeClr val="tx1"/>
              </a:solidFill>
              <a:latin typeface="Calibri Light" panose="020F0302020204030204"/>
            </a:rPr>
            <a:t>Physical</a:t>
          </a:r>
          <a:r>
            <a:rPr lang="en-US" dirty="0">
              <a:latin typeface="Calibri Light" panose="020F0302020204030204"/>
            </a:rPr>
            <a:t> VS</a:t>
          </a:r>
          <a:r>
            <a:rPr lang="en-US" dirty="0"/>
            <a:t> Invisible Disabilities </a:t>
          </a:r>
        </a:p>
      </dgm:t>
    </dgm:pt>
    <dgm:pt modelId="{949884EE-EC65-47C3-9DD9-F89662A4C069}" type="parTrans" cxnId="{822B62FC-BCE5-4E19-845D-B4B0D06EAD63}">
      <dgm:prSet/>
      <dgm:spPr/>
      <dgm:t>
        <a:bodyPr/>
        <a:lstStyle/>
        <a:p>
          <a:endParaRPr lang="en-US"/>
        </a:p>
      </dgm:t>
    </dgm:pt>
    <dgm:pt modelId="{1AEB7F9E-5A6D-48D7-BC19-97F949719FF9}" type="sibTrans" cxnId="{822B62FC-BCE5-4E19-845D-B4B0D06EAD63}">
      <dgm:prSet/>
      <dgm:spPr/>
      <dgm:t>
        <a:bodyPr/>
        <a:lstStyle/>
        <a:p>
          <a:endParaRPr lang="en-US"/>
        </a:p>
      </dgm:t>
    </dgm:pt>
    <dgm:pt modelId="{1D4230F3-703A-4581-BFDB-F56C760BF9C3}">
      <dgm:prSet/>
      <dgm:spPr/>
      <dgm:t>
        <a:bodyPr/>
        <a:lstStyle/>
        <a:p>
          <a:r>
            <a:rPr lang="en-US" dirty="0"/>
            <a:t>Intersection of other identities </a:t>
          </a:r>
        </a:p>
      </dgm:t>
    </dgm:pt>
    <dgm:pt modelId="{FAE338BB-DC78-4C12-8DFF-B4A59FF378C2}" type="parTrans" cxnId="{A07FCDC6-B831-44F4-9932-2C062B1C6B27}">
      <dgm:prSet/>
      <dgm:spPr/>
      <dgm:t>
        <a:bodyPr/>
        <a:lstStyle/>
        <a:p>
          <a:endParaRPr lang="en-US"/>
        </a:p>
      </dgm:t>
    </dgm:pt>
    <dgm:pt modelId="{C1CBEB68-BE8D-4120-BD1F-D97F32194890}" type="sibTrans" cxnId="{A07FCDC6-B831-44F4-9932-2C062B1C6B27}">
      <dgm:prSet/>
      <dgm:spPr/>
      <dgm:t>
        <a:bodyPr/>
        <a:lstStyle/>
        <a:p>
          <a:endParaRPr lang="en-US"/>
        </a:p>
      </dgm:t>
    </dgm:pt>
    <dgm:pt modelId="{41B38E3B-5433-4B2F-9339-58BE9025CD48}">
      <dgm:prSet/>
      <dgm:spPr/>
      <dgm:t>
        <a:bodyPr/>
        <a:lstStyle/>
        <a:p>
          <a:r>
            <a:rPr lang="en-US" dirty="0"/>
            <a:t>Cycle of Marginalization and Silencing </a:t>
          </a:r>
        </a:p>
      </dgm:t>
    </dgm:pt>
    <dgm:pt modelId="{EC7A2E63-58E6-42F3-A5C0-AB0DAC8998C3}" type="parTrans" cxnId="{8A2B70E9-2ED3-4270-A755-50185083B177}">
      <dgm:prSet/>
      <dgm:spPr/>
      <dgm:t>
        <a:bodyPr/>
        <a:lstStyle/>
        <a:p>
          <a:endParaRPr lang="en-US"/>
        </a:p>
      </dgm:t>
    </dgm:pt>
    <dgm:pt modelId="{6512F36A-2F8D-4943-9A17-FEFE82FE7767}" type="sibTrans" cxnId="{8A2B70E9-2ED3-4270-A755-50185083B177}">
      <dgm:prSet/>
      <dgm:spPr/>
      <dgm:t>
        <a:bodyPr/>
        <a:lstStyle/>
        <a:p>
          <a:endParaRPr lang="en-US"/>
        </a:p>
      </dgm:t>
    </dgm:pt>
    <dgm:pt modelId="{3B7DDD3F-B3EE-4E0F-8866-B334BE0B0AAA}" type="pres">
      <dgm:prSet presAssocID="{7EB2243C-0170-4BE4-A43A-ADE0A2277D6E}" presName="vert0" presStyleCnt="0">
        <dgm:presLayoutVars>
          <dgm:dir/>
          <dgm:animOne val="branch"/>
          <dgm:animLvl val="lvl"/>
        </dgm:presLayoutVars>
      </dgm:prSet>
      <dgm:spPr/>
    </dgm:pt>
    <dgm:pt modelId="{C3BCFFED-9627-4A5C-8377-72A5171319E3}" type="pres">
      <dgm:prSet presAssocID="{5C40CCFD-2E8D-4659-AFA6-A17E7D6EDF23}" presName="thickLine" presStyleLbl="alignNode1" presStyleIdx="0" presStyleCnt="3"/>
      <dgm:spPr/>
    </dgm:pt>
    <dgm:pt modelId="{C0857CB4-26B0-4894-A28C-33F65013E6FD}" type="pres">
      <dgm:prSet presAssocID="{5C40CCFD-2E8D-4659-AFA6-A17E7D6EDF23}" presName="horz1" presStyleCnt="0"/>
      <dgm:spPr/>
    </dgm:pt>
    <dgm:pt modelId="{0DABC20F-0903-408A-8CE9-1656E28EDE21}" type="pres">
      <dgm:prSet presAssocID="{5C40CCFD-2E8D-4659-AFA6-A17E7D6EDF23}" presName="tx1" presStyleLbl="revTx" presStyleIdx="0" presStyleCnt="3"/>
      <dgm:spPr/>
    </dgm:pt>
    <dgm:pt modelId="{6AE8317F-7069-48F4-BC0A-288F2BE8DDE2}" type="pres">
      <dgm:prSet presAssocID="{5C40CCFD-2E8D-4659-AFA6-A17E7D6EDF23}" presName="vert1" presStyleCnt="0"/>
      <dgm:spPr/>
    </dgm:pt>
    <dgm:pt modelId="{432970D3-794F-4598-81AB-B3593ACE77EB}" type="pres">
      <dgm:prSet presAssocID="{1D4230F3-703A-4581-BFDB-F56C760BF9C3}" presName="thickLine" presStyleLbl="alignNode1" presStyleIdx="1" presStyleCnt="3"/>
      <dgm:spPr/>
    </dgm:pt>
    <dgm:pt modelId="{746EF6BB-FF16-4DD9-87CA-781F2B3EA69F}" type="pres">
      <dgm:prSet presAssocID="{1D4230F3-703A-4581-BFDB-F56C760BF9C3}" presName="horz1" presStyleCnt="0"/>
      <dgm:spPr/>
    </dgm:pt>
    <dgm:pt modelId="{B2A7D2C2-7686-43F7-8529-21251561218B}" type="pres">
      <dgm:prSet presAssocID="{1D4230F3-703A-4581-BFDB-F56C760BF9C3}" presName="tx1" presStyleLbl="revTx" presStyleIdx="1" presStyleCnt="3"/>
      <dgm:spPr/>
    </dgm:pt>
    <dgm:pt modelId="{BECA5AD3-2B5F-4214-A6E4-713F48396A32}" type="pres">
      <dgm:prSet presAssocID="{1D4230F3-703A-4581-BFDB-F56C760BF9C3}" presName="vert1" presStyleCnt="0"/>
      <dgm:spPr/>
    </dgm:pt>
    <dgm:pt modelId="{81EA2DEC-9259-4042-A179-5564B5E667A0}" type="pres">
      <dgm:prSet presAssocID="{41B38E3B-5433-4B2F-9339-58BE9025CD48}" presName="thickLine" presStyleLbl="alignNode1" presStyleIdx="2" presStyleCnt="3"/>
      <dgm:spPr/>
    </dgm:pt>
    <dgm:pt modelId="{8CA132FD-2B74-4662-B1D6-E36C0E6D288C}" type="pres">
      <dgm:prSet presAssocID="{41B38E3B-5433-4B2F-9339-58BE9025CD48}" presName="horz1" presStyleCnt="0"/>
      <dgm:spPr/>
    </dgm:pt>
    <dgm:pt modelId="{A6CCD58D-0848-4A09-BA86-6CE207EF1A81}" type="pres">
      <dgm:prSet presAssocID="{41B38E3B-5433-4B2F-9339-58BE9025CD48}" presName="tx1" presStyleLbl="revTx" presStyleIdx="2" presStyleCnt="3"/>
      <dgm:spPr/>
    </dgm:pt>
    <dgm:pt modelId="{2DACA851-EDDF-40B3-9E9D-DE749CDC63FC}" type="pres">
      <dgm:prSet presAssocID="{41B38E3B-5433-4B2F-9339-58BE9025CD48}" presName="vert1" presStyleCnt="0"/>
      <dgm:spPr/>
    </dgm:pt>
  </dgm:ptLst>
  <dgm:cxnLst>
    <dgm:cxn modelId="{2AE2A80A-B742-44F1-A4D0-1F86E59891ED}" type="presOf" srcId="{1D4230F3-703A-4581-BFDB-F56C760BF9C3}" destId="{B2A7D2C2-7686-43F7-8529-21251561218B}" srcOrd="0" destOrd="0" presId="urn:microsoft.com/office/officeart/2008/layout/LinedList"/>
    <dgm:cxn modelId="{50AF5414-8A8C-4C1E-84CD-BB1F2875477A}" type="presOf" srcId="{41B38E3B-5433-4B2F-9339-58BE9025CD48}" destId="{A6CCD58D-0848-4A09-BA86-6CE207EF1A81}" srcOrd="0" destOrd="0" presId="urn:microsoft.com/office/officeart/2008/layout/LinedList"/>
    <dgm:cxn modelId="{3A483651-F368-41D6-99F2-14CE846AC416}" type="presOf" srcId="{7EB2243C-0170-4BE4-A43A-ADE0A2277D6E}" destId="{3B7DDD3F-B3EE-4E0F-8866-B334BE0B0AAA}" srcOrd="0" destOrd="0" presId="urn:microsoft.com/office/officeart/2008/layout/LinedList"/>
    <dgm:cxn modelId="{729C88C0-C550-4374-9E3A-7787BB69696F}" type="presOf" srcId="{5C40CCFD-2E8D-4659-AFA6-A17E7D6EDF23}" destId="{0DABC20F-0903-408A-8CE9-1656E28EDE21}" srcOrd="0" destOrd="0" presId="urn:microsoft.com/office/officeart/2008/layout/LinedList"/>
    <dgm:cxn modelId="{A07FCDC6-B831-44F4-9932-2C062B1C6B27}" srcId="{7EB2243C-0170-4BE4-A43A-ADE0A2277D6E}" destId="{1D4230F3-703A-4581-BFDB-F56C760BF9C3}" srcOrd="1" destOrd="0" parTransId="{FAE338BB-DC78-4C12-8DFF-B4A59FF378C2}" sibTransId="{C1CBEB68-BE8D-4120-BD1F-D97F32194890}"/>
    <dgm:cxn modelId="{8A2B70E9-2ED3-4270-A755-50185083B177}" srcId="{7EB2243C-0170-4BE4-A43A-ADE0A2277D6E}" destId="{41B38E3B-5433-4B2F-9339-58BE9025CD48}" srcOrd="2" destOrd="0" parTransId="{EC7A2E63-58E6-42F3-A5C0-AB0DAC8998C3}" sibTransId="{6512F36A-2F8D-4943-9A17-FEFE82FE7767}"/>
    <dgm:cxn modelId="{822B62FC-BCE5-4E19-845D-B4B0D06EAD63}" srcId="{7EB2243C-0170-4BE4-A43A-ADE0A2277D6E}" destId="{5C40CCFD-2E8D-4659-AFA6-A17E7D6EDF23}" srcOrd="0" destOrd="0" parTransId="{949884EE-EC65-47C3-9DD9-F89662A4C069}" sibTransId="{1AEB7F9E-5A6D-48D7-BC19-97F949719FF9}"/>
    <dgm:cxn modelId="{146D15A6-90E6-4213-831B-746C87AAA0D5}" type="presParOf" srcId="{3B7DDD3F-B3EE-4E0F-8866-B334BE0B0AAA}" destId="{C3BCFFED-9627-4A5C-8377-72A5171319E3}" srcOrd="0" destOrd="0" presId="urn:microsoft.com/office/officeart/2008/layout/LinedList"/>
    <dgm:cxn modelId="{8718EBBE-B859-4D81-B450-D4343E10550C}" type="presParOf" srcId="{3B7DDD3F-B3EE-4E0F-8866-B334BE0B0AAA}" destId="{C0857CB4-26B0-4894-A28C-33F65013E6FD}" srcOrd="1" destOrd="0" presId="urn:microsoft.com/office/officeart/2008/layout/LinedList"/>
    <dgm:cxn modelId="{6620EF70-1EB8-47CA-B5BC-C64A1287195A}" type="presParOf" srcId="{C0857CB4-26B0-4894-A28C-33F65013E6FD}" destId="{0DABC20F-0903-408A-8CE9-1656E28EDE21}" srcOrd="0" destOrd="0" presId="urn:microsoft.com/office/officeart/2008/layout/LinedList"/>
    <dgm:cxn modelId="{B6125BE5-B723-4B5F-9F2A-8E769C82D086}" type="presParOf" srcId="{C0857CB4-26B0-4894-A28C-33F65013E6FD}" destId="{6AE8317F-7069-48F4-BC0A-288F2BE8DDE2}" srcOrd="1" destOrd="0" presId="urn:microsoft.com/office/officeart/2008/layout/LinedList"/>
    <dgm:cxn modelId="{9440C91E-A822-4AA9-A504-1BE7DB00B865}" type="presParOf" srcId="{3B7DDD3F-B3EE-4E0F-8866-B334BE0B0AAA}" destId="{432970D3-794F-4598-81AB-B3593ACE77EB}" srcOrd="2" destOrd="0" presId="urn:microsoft.com/office/officeart/2008/layout/LinedList"/>
    <dgm:cxn modelId="{96B2953A-4745-4141-AA3A-897EF215D661}" type="presParOf" srcId="{3B7DDD3F-B3EE-4E0F-8866-B334BE0B0AAA}" destId="{746EF6BB-FF16-4DD9-87CA-781F2B3EA69F}" srcOrd="3" destOrd="0" presId="urn:microsoft.com/office/officeart/2008/layout/LinedList"/>
    <dgm:cxn modelId="{8F40F116-C736-42CB-8BA9-2E924502770E}" type="presParOf" srcId="{746EF6BB-FF16-4DD9-87CA-781F2B3EA69F}" destId="{B2A7D2C2-7686-43F7-8529-21251561218B}" srcOrd="0" destOrd="0" presId="urn:microsoft.com/office/officeart/2008/layout/LinedList"/>
    <dgm:cxn modelId="{6C085F0D-28DC-4579-BED6-C4686C7EDF25}" type="presParOf" srcId="{746EF6BB-FF16-4DD9-87CA-781F2B3EA69F}" destId="{BECA5AD3-2B5F-4214-A6E4-713F48396A32}" srcOrd="1" destOrd="0" presId="urn:microsoft.com/office/officeart/2008/layout/LinedList"/>
    <dgm:cxn modelId="{698E1DFB-060C-4C88-B8A1-A6F2F907DC14}" type="presParOf" srcId="{3B7DDD3F-B3EE-4E0F-8866-B334BE0B0AAA}" destId="{81EA2DEC-9259-4042-A179-5564B5E667A0}" srcOrd="4" destOrd="0" presId="urn:microsoft.com/office/officeart/2008/layout/LinedList"/>
    <dgm:cxn modelId="{AF847BCE-B14E-4A7C-B0F5-E11AB21CD579}" type="presParOf" srcId="{3B7DDD3F-B3EE-4E0F-8866-B334BE0B0AAA}" destId="{8CA132FD-2B74-4662-B1D6-E36C0E6D288C}" srcOrd="5" destOrd="0" presId="urn:microsoft.com/office/officeart/2008/layout/LinedList"/>
    <dgm:cxn modelId="{2B027A9B-161E-486E-8416-4CBEFF2D6D81}" type="presParOf" srcId="{8CA132FD-2B74-4662-B1D6-E36C0E6D288C}" destId="{A6CCD58D-0848-4A09-BA86-6CE207EF1A81}" srcOrd="0" destOrd="0" presId="urn:microsoft.com/office/officeart/2008/layout/LinedList"/>
    <dgm:cxn modelId="{4CA09B5B-0A42-4AA3-9CDF-0552C0A0D233}" type="presParOf" srcId="{8CA132FD-2B74-4662-B1D6-E36C0E6D288C}" destId="{2DACA851-EDDF-40B3-9E9D-DE749CDC63F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193D5-AF34-4C73-A174-901D9F94C9D1}">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0FE95-3822-4894-95B6-C825188DDAED}">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What is Crip Theory </a:t>
          </a:r>
        </a:p>
      </dsp:txBody>
      <dsp:txXfrm>
        <a:off x="378614" y="886531"/>
        <a:ext cx="2810360" cy="1744948"/>
      </dsp:txXfrm>
    </dsp:sp>
    <dsp:sp modelId="{7275A184-11F7-402E-8461-AFF17B8F739F}">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3A579-385C-470C-A68B-CF75F7D109A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Key Concepts of Crip Theory </a:t>
          </a:r>
        </a:p>
      </dsp:txBody>
      <dsp:txXfrm>
        <a:off x="3946203" y="886531"/>
        <a:ext cx="2810360" cy="1744948"/>
      </dsp:txXfrm>
    </dsp:sp>
    <dsp:sp modelId="{3D06B953-DD20-4742-A145-639DD97B6AF3}">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4E70B2-1E09-44C5-A511-48421FEED341}">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Limitations of Crip Theory </a:t>
          </a:r>
        </a:p>
      </dsp:txBody>
      <dsp:txXfrm>
        <a:off x="7513791" y="886531"/>
        <a:ext cx="2810360" cy="1744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D73BA-81EE-4A48-A96A-0487BF84349A}">
      <dsp:nvSpPr>
        <dsp:cNvPr id="0" name=""/>
        <dsp:cNvSpPr/>
      </dsp:nvSpPr>
      <dsp:spPr>
        <a:xfrm>
          <a:off x="671988" y="580"/>
          <a:ext cx="2742307" cy="16453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"To Crip"</a:t>
          </a:r>
          <a:r>
            <a:rPr lang="en-US" sz="2900" kern="1200" dirty="0">
              <a:latin typeface="Calibri Light" panose="020F0302020204030204"/>
            </a:rPr>
            <a:t> </a:t>
          </a:r>
          <a:endParaRPr lang="en-US" sz="2900" kern="1200" dirty="0"/>
        </a:p>
      </dsp:txBody>
      <dsp:txXfrm>
        <a:off x="671988" y="580"/>
        <a:ext cx="2742307" cy="1645384"/>
      </dsp:txXfrm>
    </dsp:sp>
    <dsp:sp modelId="{97C4B0A3-1760-447B-9DA2-7981E6D16401}">
      <dsp:nvSpPr>
        <dsp:cNvPr id="0" name=""/>
        <dsp:cNvSpPr/>
      </dsp:nvSpPr>
      <dsp:spPr>
        <a:xfrm>
          <a:off x="3688526" y="580"/>
          <a:ext cx="2742307" cy="16453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Crip Failure </a:t>
          </a:r>
        </a:p>
      </dsp:txBody>
      <dsp:txXfrm>
        <a:off x="3688526" y="580"/>
        <a:ext cx="2742307" cy="1645384"/>
      </dsp:txXfrm>
    </dsp:sp>
    <dsp:sp modelId="{96AD0A24-C8D5-44FD-88EA-BC73FD28AEC7}">
      <dsp:nvSpPr>
        <dsp:cNvPr id="0" name=""/>
        <dsp:cNvSpPr/>
      </dsp:nvSpPr>
      <dsp:spPr>
        <a:xfrm>
          <a:off x="6705064" y="580"/>
          <a:ext cx="2742307" cy="16453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Crip Time</a:t>
          </a:r>
        </a:p>
      </dsp:txBody>
      <dsp:txXfrm>
        <a:off x="6705064" y="580"/>
        <a:ext cx="2742307" cy="1645384"/>
      </dsp:txXfrm>
    </dsp:sp>
    <dsp:sp modelId="{B34DE5E7-78B7-4E18-B759-447DCFEA50F4}">
      <dsp:nvSpPr>
        <dsp:cNvPr id="0" name=""/>
        <dsp:cNvSpPr/>
      </dsp:nvSpPr>
      <dsp:spPr>
        <a:xfrm>
          <a:off x="671988" y="1920195"/>
          <a:ext cx="2742307" cy="16453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t>Cripestmology</a:t>
          </a:r>
          <a:r>
            <a:rPr lang="en-US" sz="2900" kern="1200" dirty="0"/>
            <a:t> </a:t>
          </a:r>
        </a:p>
      </dsp:txBody>
      <dsp:txXfrm>
        <a:off x="671988" y="1920195"/>
        <a:ext cx="2742307" cy="1645384"/>
      </dsp:txXfrm>
    </dsp:sp>
    <dsp:sp modelId="{86FA5085-5641-4CEC-8232-6EE4D8D119FA}">
      <dsp:nvSpPr>
        <dsp:cNvPr id="0" name=""/>
        <dsp:cNvSpPr/>
      </dsp:nvSpPr>
      <dsp:spPr>
        <a:xfrm>
          <a:off x="3688526" y="1920195"/>
          <a:ext cx="2742307" cy="16453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Compulsory able </a:t>
          </a:r>
          <a:r>
            <a:rPr lang="en-US" sz="2900" kern="1200" dirty="0" err="1"/>
            <a:t>bodiedness</a:t>
          </a:r>
          <a:r>
            <a:rPr lang="en-US" sz="2900" kern="1200" dirty="0"/>
            <a:t> and able mindness </a:t>
          </a:r>
        </a:p>
      </dsp:txBody>
      <dsp:txXfrm>
        <a:off x="3688526" y="1920195"/>
        <a:ext cx="2742307" cy="1645384"/>
      </dsp:txXfrm>
    </dsp:sp>
    <dsp:sp modelId="{DA960CDD-2D7E-4CB0-9F9F-6C32B186C545}">
      <dsp:nvSpPr>
        <dsp:cNvPr id="0" name=""/>
        <dsp:cNvSpPr/>
      </dsp:nvSpPr>
      <dsp:spPr>
        <a:xfrm>
          <a:off x="6705064" y="1920195"/>
          <a:ext cx="2742307" cy="16453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Calibri Light" panose="020F0302020204030204"/>
            </a:rPr>
            <a:t>Forced Intimacy </a:t>
          </a:r>
        </a:p>
      </dsp:txBody>
      <dsp:txXfrm>
        <a:off x="6705064" y="1920195"/>
        <a:ext cx="2742307" cy="1645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D131B-9F3C-4EF0-9E3A-5FCF87517A35}">
      <dsp:nvSpPr>
        <dsp:cNvPr id="0" name=""/>
        <dsp:cNvSpPr/>
      </dsp:nvSpPr>
      <dsp:spPr>
        <a:xfrm>
          <a:off x="1283" y="507350"/>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05CB9-ECE8-417C-ABEC-AE60CD7E232B}">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It means to engage in activities, discussions, or actions that challenge ableism, advocate for the rights and dignity of disabled individuals, and promote disability justice.</a:t>
          </a:r>
        </a:p>
      </dsp:txBody>
      <dsp:txXfrm>
        <a:off x="585701" y="1066737"/>
        <a:ext cx="4337991" cy="2693452"/>
      </dsp:txXfrm>
    </dsp:sp>
    <dsp:sp modelId="{CB37D238-17D8-4386-865E-6462E3909C0F}">
      <dsp:nvSpPr>
        <dsp:cNvPr id="0" name=""/>
        <dsp:cNvSpPr/>
      </dsp:nvSpPr>
      <dsp:spPr>
        <a:xfrm>
          <a:off x="5508110" y="507350"/>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A539FA-F9A1-400A-B425-E77894270CE3}">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"For instance, higher education syllabi, graduation requirements, and accommodation disclosure requirements can be cripped for ableism that defines students’ experiences and identities."(Abes &amp; Wallace, 2020)</a:t>
          </a:r>
        </a:p>
      </dsp:txBody>
      <dsp:txXfrm>
        <a:off x="6092527" y="1066737"/>
        <a:ext cx="4337991" cy="269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C8847-1497-47C6-BB04-D21D16D62EA2}">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64E26-6CD7-46D1-8A70-F113140EF7DA}">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Looks</a:t>
          </a:r>
          <a:r>
            <a:rPr lang="en-US" sz="2400" kern="1200" dirty="0"/>
            <a:t> </a:t>
          </a:r>
          <a:r>
            <a:rPr lang="en-US" sz="2400" kern="1200" dirty="0">
              <a:latin typeface="Calibri Light" panose="020F0302020204030204"/>
            </a:rPr>
            <a:t>at </a:t>
          </a:r>
          <a:r>
            <a:rPr lang="en-US" sz="2400" kern="1200" dirty="0"/>
            <a:t>the notion of time as a linear construct and</a:t>
          </a:r>
          <a:r>
            <a:rPr lang="en-US" sz="2400" kern="1200" dirty="0">
              <a:latin typeface="Calibri Light" panose="020F0302020204030204"/>
            </a:rPr>
            <a:t> showcases</a:t>
          </a:r>
          <a:r>
            <a:rPr lang="en-US" sz="2400" kern="1200" dirty="0"/>
            <a:t> the ways in which time is experienced differently by disabled individuals.</a:t>
          </a:r>
        </a:p>
      </dsp:txBody>
      <dsp:txXfrm>
        <a:off x="696297" y="538547"/>
        <a:ext cx="4171627" cy="2590157"/>
      </dsp:txXfrm>
    </dsp:sp>
    <dsp:sp modelId="{75C3983E-C203-48D9-A0E0-8188872AF467}">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FFBAB-A39A-4495-BA6B-D3A0DD034485}">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Crip Time acknowledges</a:t>
          </a:r>
          <a:r>
            <a:rPr lang="en-US" sz="2400" kern="1200" dirty="0"/>
            <a:t> and values the diverse experiences of disabled people, recognizing that timelines and expectations imposed by ableist norms may not align with their needs or realities. </a:t>
          </a:r>
        </a:p>
      </dsp:txBody>
      <dsp:txXfrm>
        <a:off x="5991936" y="538547"/>
        <a:ext cx="4171627" cy="2590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CFFED-9627-4A5C-8377-72A5171319E3}">
      <dsp:nvSpPr>
        <dsp:cNvPr id="0" name=""/>
        <dsp:cNvSpPr/>
      </dsp:nvSpPr>
      <dsp:spPr>
        <a:xfrm>
          <a:off x="0" y="2124"/>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DABC20F-0903-408A-8CE9-1656E28EDE21}">
      <dsp:nvSpPr>
        <dsp:cNvPr id="0" name=""/>
        <dsp:cNvSpPr/>
      </dsp:nvSpPr>
      <dsp:spPr>
        <a:xfrm>
          <a:off x="0" y="2124"/>
          <a:ext cx="52578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US" sz="4000" kern="1200" dirty="0">
              <a:solidFill>
                <a:schemeClr val="tx1"/>
              </a:solidFill>
              <a:latin typeface="Calibri Light" panose="020F0302020204030204"/>
            </a:rPr>
            <a:t>Physical</a:t>
          </a:r>
          <a:r>
            <a:rPr lang="en-US" sz="4000" kern="1200" dirty="0">
              <a:latin typeface="Calibri Light" panose="020F0302020204030204"/>
            </a:rPr>
            <a:t> VS</a:t>
          </a:r>
          <a:r>
            <a:rPr lang="en-US" sz="4000" kern="1200" dirty="0"/>
            <a:t> Invisible Disabilities </a:t>
          </a:r>
        </a:p>
      </dsp:txBody>
      <dsp:txXfrm>
        <a:off x="0" y="2124"/>
        <a:ext cx="5257800" cy="1449029"/>
      </dsp:txXfrm>
    </dsp:sp>
    <dsp:sp modelId="{432970D3-794F-4598-81AB-B3593ACE77EB}">
      <dsp:nvSpPr>
        <dsp:cNvPr id="0" name=""/>
        <dsp:cNvSpPr/>
      </dsp:nvSpPr>
      <dsp:spPr>
        <a:xfrm>
          <a:off x="0" y="1451154"/>
          <a:ext cx="5257800"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2A7D2C2-7686-43F7-8529-21251561218B}">
      <dsp:nvSpPr>
        <dsp:cNvPr id="0" name=""/>
        <dsp:cNvSpPr/>
      </dsp:nvSpPr>
      <dsp:spPr>
        <a:xfrm>
          <a:off x="0" y="1451154"/>
          <a:ext cx="52578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Intersection of other identities </a:t>
          </a:r>
        </a:p>
      </dsp:txBody>
      <dsp:txXfrm>
        <a:off x="0" y="1451154"/>
        <a:ext cx="5257800" cy="1449029"/>
      </dsp:txXfrm>
    </dsp:sp>
    <dsp:sp modelId="{81EA2DEC-9259-4042-A179-5564B5E667A0}">
      <dsp:nvSpPr>
        <dsp:cNvPr id="0" name=""/>
        <dsp:cNvSpPr/>
      </dsp:nvSpPr>
      <dsp:spPr>
        <a:xfrm>
          <a:off x="0" y="2900183"/>
          <a:ext cx="5257800"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6CCD58D-0848-4A09-BA86-6CE207EF1A81}">
      <dsp:nvSpPr>
        <dsp:cNvPr id="0" name=""/>
        <dsp:cNvSpPr/>
      </dsp:nvSpPr>
      <dsp:spPr>
        <a:xfrm>
          <a:off x="0" y="2900183"/>
          <a:ext cx="52578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Cycle of Marginalization and Silencing </a:t>
          </a:r>
        </a:p>
      </dsp:txBody>
      <dsp:txXfrm>
        <a:off x="0" y="2900183"/>
        <a:ext cx="5257800" cy="14490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912BA-7B4C-46B0-BC54-C6ECBB01AC52}" type="datetimeFigureOut">
              <a:t>3/24/2024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CCD7C-ADBD-4E04-81CB-4CF5D97C19A3}" type="slidenum">
              <a:t>‹#›</a:t>
            </a:fld>
            <a:endParaRPr lang="en-US"/>
          </a:p>
        </p:txBody>
      </p:sp>
    </p:spTree>
    <p:extLst>
      <p:ext uri="{BB962C8B-B14F-4D97-AF65-F5344CB8AC3E}">
        <p14:creationId xmlns:p14="http://schemas.microsoft.com/office/powerpoint/2010/main" val="228162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Opening and 44.11-46.31</a:t>
            </a:r>
          </a:p>
        </p:txBody>
      </p:sp>
      <p:sp>
        <p:nvSpPr>
          <p:cNvPr id="4" name="Slide Number Placeholder 3"/>
          <p:cNvSpPr>
            <a:spLocks noGrp="1"/>
          </p:cNvSpPr>
          <p:nvPr>
            <p:ph type="sldNum" sz="quarter" idx="5"/>
          </p:nvPr>
        </p:nvSpPr>
        <p:spPr/>
        <p:txBody>
          <a:bodyPr/>
          <a:lstStyle/>
          <a:p>
            <a:fld id="{AC0CCD7C-ADBD-4E04-81CB-4CF5D97C19A3}" type="slidenum">
              <a:t>12</a:t>
            </a:fld>
            <a:endParaRPr lang="en-US"/>
          </a:p>
        </p:txBody>
      </p:sp>
    </p:spTree>
    <p:extLst>
      <p:ext uri="{BB962C8B-B14F-4D97-AF65-F5344CB8AC3E}">
        <p14:creationId xmlns:p14="http://schemas.microsoft.com/office/powerpoint/2010/main" val="289489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OFS8SpwioZ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mda.org/summer-cam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0238D-E295-49BE-9BFE-E9189D69E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5E9A4A-0183-4A3C-B68E-A22927891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9" cy="6858000"/>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695985" y="2585946"/>
            <a:ext cx="4593797" cy="3426332"/>
          </a:xfrm>
        </p:spPr>
        <p:txBody>
          <a:bodyPr anchor="ctr">
            <a:normAutofit/>
          </a:bodyPr>
          <a:lstStyle/>
          <a:p>
            <a:pPr algn="l"/>
            <a:r>
              <a:rPr lang="en-US" sz="4800" dirty="0">
                <a:cs typeface="Calibri Light"/>
              </a:rPr>
              <a:t>Crip Theory</a:t>
            </a:r>
            <a:endParaRPr lang="en-US" sz="4800" dirty="0"/>
          </a:p>
        </p:txBody>
      </p:sp>
      <p:pic>
        <p:nvPicPr>
          <p:cNvPr id="5" name="Picture 4">
            <a:extLst>
              <a:ext uri="{FF2B5EF4-FFF2-40B4-BE49-F238E27FC236}">
                <a16:creationId xmlns:a16="http://schemas.microsoft.com/office/drawing/2014/main" id="{DCA23D5C-1457-30F8-2593-4FA19EF1CD60}"/>
              </a:ext>
            </a:extLst>
          </p:cNvPr>
          <p:cNvPicPr>
            <a:picLocks noChangeAspect="1"/>
          </p:cNvPicPr>
          <p:nvPr/>
        </p:nvPicPr>
        <p:blipFill rotWithShape="1">
          <a:blip r:embed="rId2"/>
          <a:srcRect l="33332" r="4" b="4"/>
          <a:stretch/>
        </p:blipFill>
        <p:spPr>
          <a:xfrm>
            <a:off x="20" y="-1"/>
            <a:ext cx="6095978" cy="6857999"/>
          </a:xfrm>
          <a:prstGeom prst="rect">
            <a:avLst/>
          </a:prstGeom>
        </p:spPr>
      </p:pic>
      <p:sp useBgFill="1">
        <p:nvSpPr>
          <p:cNvPr id="15" name="Rectangle 14">
            <a:extLst>
              <a:ext uri="{FF2B5EF4-FFF2-40B4-BE49-F238E27FC236}">
                <a16:creationId xmlns:a16="http://schemas.microsoft.com/office/drawing/2014/main" id="{1F9EB61A-CFD3-3398-6448-72CE004E3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1696413"/>
          </a:xfrm>
          <a:prstGeom prst="rect">
            <a:avLst/>
          </a:prstGeom>
          <a:ln>
            <a:noFill/>
          </a:ln>
          <a:effectLst>
            <a:outerShdw blurRad="304800" dist="139700" dir="5460000" sx="90000" sy="90000" algn="t"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694228" y="304800"/>
            <a:ext cx="4714854" cy="1123576"/>
          </a:xfrm>
        </p:spPr>
        <p:txBody>
          <a:bodyPr anchor="ctr">
            <a:normAutofit/>
          </a:bodyPr>
          <a:lstStyle/>
          <a:p>
            <a:pPr algn="l"/>
            <a:r>
              <a:rPr lang="en-US" sz="2000" dirty="0">
                <a:cs typeface="Calibri"/>
              </a:rPr>
              <a:t>Matthew Bencker </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C1A50-84FB-AB00-7CC6-985B5EBCB7D5}"/>
              </a:ext>
            </a:extLst>
          </p:cNvPr>
          <p:cNvSpPr>
            <a:spLocks noGrp="1"/>
          </p:cNvSpPr>
          <p:nvPr>
            <p:ph type="title"/>
          </p:nvPr>
        </p:nvSpPr>
        <p:spPr>
          <a:xfrm>
            <a:off x="1045028" y="1336329"/>
            <a:ext cx="3892732" cy="4382588"/>
          </a:xfrm>
        </p:spPr>
        <p:txBody>
          <a:bodyPr anchor="ctr">
            <a:normAutofit/>
          </a:bodyPr>
          <a:lstStyle/>
          <a:p>
            <a:r>
              <a:rPr lang="en-US" sz="5400">
                <a:cs typeface="Calibri Light"/>
              </a:rPr>
              <a:t>Forced Intimacy </a:t>
            </a:r>
            <a:endParaRPr lang="en-US" sz="5400"/>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1E48E7-7364-8A0E-308A-038154309C62}"/>
              </a:ext>
            </a:extLst>
          </p:cNvPr>
          <p:cNvSpPr>
            <a:spLocks noGrp="1"/>
          </p:cNvSpPr>
          <p:nvPr>
            <p:ph idx="1"/>
          </p:nvPr>
        </p:nvSpPr>
        <p:spPr>
          <a:xfrm>
            <a:off x="6096001" y="1336329"/>
            <a:ext cx="5260848" cy="4382588"/>
          </a:xfrm>
        </p:spPr>
        <p:txBody>
          <a:bodyPr vert="horz" lIns="91440" tIns="45720" rIns="91440" bIns="45720" rtlCol="0" anchor="ctr">
            <a:normAutofit/>
          </a:bodyPr>
          <a:lstStyle/>
          <a:p>
            <a:r>
              <a:rPr lang="en-US" sz="2000" dirty="0">
                <a:cs typeface="Calibri"/>
              </a:rPr>
              <a:t>"The common, daily experience of disabled people being expected to share personal parts of ourselves to survive in an ableist world. This often takes the form of being expected to share (very) personal information with able bodied to get basic access, but it also includes forced physical intimacy, especially for those of us who need psychical help that often require touching of our bodies. "</a:t>
            </a:r>
            <a:r>
              <a:rPr lang="en-US" sz="2000" dirty="0">
                <a:ea typeface="+mn-lt"/>
                <a:cs typeface="+mn-lt"/>
              </a:rPr>
              <a:t>(Abes et al., 2019)</a:t>
            </a:r>
            <a:endParaRPr lang="en-US" sz="2000" dirty="0">
              <a:cs typeface="Calibri"/>
            </a:endParaRPr>
          </a:p>
        </p:txBody>
      </p:sp>
    </p:spTree>
    <p:extLst>
      <p:ext uri="{BB962C8B-B14F-4D97-AF65-F5344CB8AC3E}">
        <p14:creationId xmlns:p14="http://schemas.microsoft.com/office/powerpoint/2010/main" val="210111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4D46527-8963-4773-8769-07E6ACE0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EEFED23-72FE-3526-F4CF-AAD0FC4184CD}"/>
              </a:ext>
            </a:extLst>
          </p:cNvPr>
          <p:cNvSpPr>
            <a:spLocks noGrp="1"/>
          </p:cNvSpPr>
          <p:nvPr>
            <p:ph type="title"/>
          </p:nvPr>
        </p:nvSpPr>
        <p:spPr>
          <a:xfrm>
            <a:off x="6096000" y="365125"/>
            <a:ext cx="5257800" cy="1325563"/>
          </a:xfrm>
        </p:spPr>
        <p:txBody>
          <a:bodyPr>
            <a:normAutofit/>
          </a:bodyPr>
          <a:lstStyle/>
          <a:p>
            <a:r>
              <a:rPr lang="en-US" b="1" dirty="0">
                <a:cs typeface="Calibri Light"/>
              </a:rPr>
              <a:t>Limitations </a:t>
            </a:r>
            <a:endParaRPr lang="en-US" b="1" dirty="0"/>
          </a:p>
        </p:txBody>
      </p:sp>
      <p:pic>
        <p:nvPicPr>
          <p:cNvPr id="6" name="Picture 5">
            <a:extLst>
              <a:ext uri="{FF2B5EF4-FFF2-40B4-BE49-F238E27FC236}">
                <a16:creationId xmlns:a16="http://schemas.microsoft.com/office/drawing/2014/main" id="{D322FBD6-1228-AC89-5598-CA4B1D410201}"/>
              </a:ext>
            </a:extLst>
          </p:cNvPr>
          <p:cNvPicPr>
            <a:picLocks noChangeAspect="1"/>
          </p:cNvPicPr>
          <p:nvPr/>
        </p:nvPicPr>
        <p:blipFill rotWithShape="1">
          <a:blip r:embed="rId2"/>
          <a:srcRect l="11553" r="29046" b="-2"/>
          <a:stretch/>
        </p:blipFill>
        <p:spPr>
          <a:xfrm>
            <a:off x="774500" y="698096"/>
            <a:ext cx="4643496" cy="5218084"/>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24" name="Arc 23">
            <a:extLst>
              <a:ext uri="{FF2B5EF4-FFF2-40B4-BE49-F238E27FC236}">
                <a16:creationId xmlns:a16="http://schemas.microsoft.com/office/drawing/2014/main" id="{920E13D1-85D7-4BF3-9903-59216CB5A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365355" y="705367"/>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D2581B5-B0F7-7165-7872-B243F5B99397}"/>
              </a:ext>
            </a:extLst>
          </p:cNvPr>
          <p:cNvGraphicFramePr>
            <a:graphicFrameLocks noGrp="1"/>
          </p:cNvGraphicFramePr>
          <p:nvPr>
            <p:ph idx="1"/>
            <p:extLst>
              <p:ext uri="{D42A27DB-BD31-4B8C-83A1-F6EECF244321}">
                <p14:modId xmlns:p14="http://schemas.microsoft.com/office/powerpoint/2010/main" val="3489355930"/>
              </p:ext>
            </p:extLst>
          </p:nvPr>
        </p:nvGraphicFramePr>
        <p:xfrm>
          <a:off x="6096000" y="1825625"/>
          <a:ext cx="5257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873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50FAC-DAD7-A3B8-5635-F3005F586740}"/>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Crip Camp Documentary </a:t>
            </a:r>
          </a:p>
        </p:txBody>
      </p:sp>
      <p:sp>
        <p:nvSpPr>
          <p:cNvPr id="3" name="Content Placeholder 2">
            <a:extLst>
              <a:ext uri="{FF2B5EF4-FFF2-40B4-BE49-F238E27FC236}">
                <a16:creationId xmlns:a16="http://schemas.microsoft.com/office/drawing/2014/main" id="{D7285FB1-96EA-CCA3-4F32-D473E2328606}"/>
              </a:ext>
            </a:extLst>
          </p:cNvPr>
          <p:cNvSpPr>
            <a:spLocks noGrp="1"/>
          </p:cNvSpPr>
          <p:nvPr>
            <p:ph idx="1"/>
          </p:nvPr>
        </p:nvSpPr>
        <p:spPr>
          <a:xfrm>
            <a:off x="1524000" y="5514052"/>
            <a:ext cx="9144000" cy="651910"/>
          </a:xfrm>
        </p:spPr>
        <p:txBody>
          <a:bodyPr vert="horz" lIns="91440" tIns="45720" rIns="91440" bIns="45720" rtlCol="0" anchor="ctr">
            <a:normAutofit/>
          </a:bodyPr>
          <a:lstStyle/>
          <a:p>
            <a:pPr marL="0" indent="0" algn="ctr">
              <a:buNone/>
            </a:pPr>
            <a:r>
              <a:rPr lang="en-US" sz="2400" kern="1200">
                <a:solidFill>
                  <a:schemeClr val="tx1"/>
                </a:solidFill>
                <a:latin typeface="+mn-lt"/>
                <a:ea typeface="+mn-ea"/>
                <a:cs typeface="+mn-cs"/>
                <a:hlinkClick r:id="rId3"/>
              </a:rPr>
              <a:t>https://www.youtube.com/watch?v=OFS8SpwioZ4</a:t>
            </a:r>
            <a:endParaRPr lang="en-US" sz="2400" kern="1200">
              <a:solidFill>
                <a:schemeClr val="tx1"/>
              </a:solidFill>
              <a:latin typeface="+mn-lt"/>
              <a:ea typeface="+mn-ea"/>
              <a:cs typeface="+mn-cs"/>
            </a:endParaRP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86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54EDFB-AAB6-26A6-548D-1269E95F7EF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MDA summer camp  </a:t>
            </a:r>
          </a:p>
        </p:txBody>
      </p:sp>
      <p:sp>
        <p:nvSpPr>
          <p:cNvPr id="3" name="Content Placeholder 2">
            <a:extLst>
              <a:ext uri="{FF2B5EF4-FFF2-40B4-BE49-F238E27FC236}">
                <a16:creationId xmlns:a16="http://schemas.microsoft.com/office/drawing/2014/main" id="{78274C4B-0F2F-E084-041E-F82F67568475}"/>
              </a:ext>
            </a:extLst>
          </p:cNvPr>
          <p:cNvSpPr>
            <a:spLocks noGrp="1"/>
          </p:cNvSpPr>
          <p:nvPr>
            <p:ph idx="1"/>
          </p:nvPr>
        </p:nvSpPr>
        <p:spPr>
          <a:xfrm>
            <a:off x="4038600" y="4782320"/>
            <a:ext cx="7644627" cy="436595"/>
          </a:xfrm>
        </p:spPr>
        <p:txBody>
          <a:bodyPr vert="horz" lIns="91440" tIns="45720" rIns="91440" bIns="45720" rtlCol="0" anchor="t">
            <a:normAutofit/>
          </a:bodyPr>
          <a:lstStyle/>
          <a:p>
            <a:pPr marL="0" indent="0" algn="r">
              <a:buNone/>
            </a:pPr>
            <a:r>
              <a:rPr lang="en-US" sz="2400" kern="1200" dirty="0">
                <a:latin typeface="+mn-lt"/>
                <a:ea typeface="+mn-ea"/>
                <a:cs typeface="+mn-cs"/>
                <a:hlinkClick r:id="rId2">
                  <a:extLst>
                    <a:ext uri="{A12FA001-AC4F-418D-AE19-62706E023703}">
                      <ahyp:hlinkClr xmlns:ahyp="http://schemas.microsoft.com/office/drawing/2018/hyperlinkcolor" val="tx"/>
                    </a:ext>
                  </a:extLst>
                </a:hlinkClick>
              </a:rPr>
              <a:t>https://www.mda.org/summer-camp</a:t>
            </a: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64581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C6EA-D6E1-3952-7C62-E01A31D1E31F}"/>
              </a:ext>
            </a:extLst>
          </p:cNvPr>
          <p:cNvSpPr>
            <a:spLocks noGrp="1"/>
          </p:cNvSpPr>
          <p:nvPr>
            <p:ph type="title"/>
          </p:nvPr>
        </p:nvSpPr>
        <p:spPr/>
        <p:txBody>
          <a:bodyPr/>
          <a:lstStyle/>
          <a:p>
            <a:r>
              <a:rPr lang="en-US" dirty="0">
                <a:cs typeface="Calibri Light"/>
              </a:rPr>
              <a:t>References </a:t>
            </a:r>
            <a:endParaRPr lang="en-US"/>
          </a:p>
        </p:txBody>
      </p:sp>
      <p:sp>
        <p:nvSpPr>
          <p:cNvPr id="3" name="Content Placeholder 2">
            <a:extLst>
              <a:ext uri="{FF2B5EF4-FFF2-40B4-BE49-F238E27FC236}">
                <a16:creationId xmlns:a16="http://schemas.microsoft.com/office/drawing/2014/main" id="{A08B5E9E-66A3-C76D-A6AF-41C035B64B47}"/>
              </a:ext>
            </a:extLst>
          </p:cNvPr>
          <p:cNvSpPr>
            <a:spLocks noGrp="1"/>
          </p:cNvSpPr>
          <p:nvPr>
            <p:ph idx="1"/>
          </p:nvPr>
        </p:nvSpPr>
        <p:spPr/>
        <p:txBody>
          <a:bodyPr/>
          <a:lstStyle/>
          <a:p>
            <a:r>
              <a:rPr lang="en-US"/>
              <a:t>Abes, E. S., &amp; Wallace, M. M. (2020). Using Crip theory to reimagine student development theory as disability justice. </a:t>
            </a:r>
            <a:r>
              <a:rPr lang="en-US" i="1"/>
              <a:t>Journal of College Student Development</a:t>
            </a:r>
            <a:r>
              <a:rPr lang="en-US"/>
              <a:t>, </a:t>
            </a:r>
            <a:r>
              <a:rPr lang="en-US" i="1"/>
              <a:t>61</a:t>
            </a:r>
            <a:r>
              <a:rPr lang="en-US"/>
              <a:t>(5), 574–592. https://doi.org/10.1353/csd.2020.0056 </a:t>
            </a:r>
          </a:p>
          <a:p>
            <a:r>
              <a:rPr lang="en-US"/>
              <a:t>Abes, E. S., Jones, S. R., &amp; Stewart, D. L. (2019). </a:t>
            </a:r>
            <a:r>
              <a:rPr lang="en-US" i="1"/>
              <a:t>Rethinking college student development theory using critical frameworks</a:t>
            </a:r>
            <a:r>
              <a:rPr lang="en-US"/>
              <a:t>. Stylus Publishing, LLC. </a:t>
            </a:r>
          </a:p>
          <a:p>
            <a:r>
              <a:rPr lang="en-US" i="1"/>
              <a:t>Crip Camp: A Disability Revolution</a:t>
            </a:r>
            <a:r>
              <a:rPr lang="en-US"/>
              <a:t>. (2020). </a:t>
            </a:r>
            <a:r>
              <a:rPr lang="en-US" i="1"/>
              <a:t>Netflix</a:t>
            </a:r>
            <a:r>
              <a:rPr lang="en-US"/>
              <a:t>. Retrieved from https://www.youtube.com/watch?v=OFS8SpwioZ4. </a:t>
            </a:r>
          </a:p>
        </p:txBody>
      </p:sp>
    </p:spTree>
    <p:extLst>
      <p:ext uri="{BB962C8B-B14F-4D97-AF65-F5344CB8AC3E}">
        <p14:creationId xmlns:p14="http://schemas.microsoft.com/office/powerpoint/2010/main" val="237158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B9421-052C-714B-C3CF-152F63A7D6D9}"/>
              </a:ext>
            </a:extLst>
          </p:cNvPr>
          <p:cNvSpPr>
            <a:spLocks noGrp="1"/>
          </p:cNvSpPr>
          <p:nvPr>
            <p:ph type="title"/>
          </p:nvPr>
        </p:nvSpPr>
        <p:spPr>
          <a:xfrm>
            <a:off x="1043631" y="809898"/>
            <a:ext cx="10173010" cy="1554480"/>
          </a:xfrm>
        </p:spPr>
        <p:txBody>
          <a:bodyPr anchor="ctr">
            <a:normAutofit/>
          </a:bodyPr>
          <a:lstStyle/>
          <a:p>
            <a:r>
              <a:rPr lang="en-US" sz="4800">
                <a:cs typeface="Calibri Light"/>
              </a:rPr>
              <a:t>Agenda</a:t>
            </a: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56067F9D-8DF1-72AA-DD82-35198AA08658}"/>
              </a:ext>
            </a:extLst>
          </p:cNvPr>
          <p:cNvGraphicFramePr>
            <a:graphicFrameLocks noGrp="1"/>
          </p:cNvGraphicFramePr>
          <p:nvPr>
            <p:ph idx="1"/>
            <p:extLst>
              <p:ext uri="{D42A27DB-BD31-4B8C-83A1-F6EECF244321}">
                <p14:modId xmlns:p14="http://schemas.microsoft.com/office/powerpoint/2010/main" val="94401732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62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552C1-6B87-C5BE-F976-C4E11473A02C}"/>
              </a:ext>
            </a:extLst>
          </p:cNvPr>
          <p:cNvSpPr>
            <a:spLocks noGrp="1"/>
          </p:cNvSpPr>
          <p:nvPr>
            <p:ph type="title"/>
          </p:nvPr>
        </p:nvSpPr>
        <p:spPr>
          <a:xfrm>
            <a:off x="589560" y="856180"/>
            <a:ext cx="4560584" cy="1128068"/>
          </a:xfrm>
        </p:spPr>
        <p:txBody>
          <a:bodyPr anchor="ctr">
            <a:normAutofit/>
          </a:bodyPr>
          <a:lstStyle/>
          <a:p>
            <a:r>
              <a:rPr lang="en-US" sz="4000">
                <a:cs typeface="Calibri Light"/>
              </a:rPr>
              <a:t>What is Crip Theory? </a:t>
            </a:r>
            <a:endParaRPr lang="en-US" sz="4000"/>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80DE0E-B811-1AFA-5871-86041C3E7111}"/>
              </a:ext>
            </a:extLst>
          </p:cNvPr>
          <p:cNvSpPr>
            <a:spLocks noGrp="1"/>
          </p:cNvSpPr>
          <p:nvPr>
            <p:ph idx="1"/>
          </p:nvPr>
        </p:nvSpPr>
        <p:spPr>
          <a:xfrm>
            <a:off x="590719" y="2330505"/>
            <a:ext cx="4559425" cy="3979585"/>
          </a:xfrm>
        </p:spPr>
        <p:txBody>
          <a:bodyPr vert="horz" lIns="91440" tIns="45720" rIns="91440" bIns="45720" rtlCol="0" anchor="ctr">
            <a:normAutofit/>
          </a:bodyPr>
          <a:lstStyle/>
          <a:p>
            <a:r>
              <a:rPr lang="en-US" sz="2000">
                <a:ea typeface="+mn-lt"/>
                <a:cs typeface="+mn-lt"/>
              </a:rPr>
              <a:t>Crip theory challenges traditional understandings of disability by analyzing how societal norms, structures, and power dynamics shape the experiences of disabled individuals.</a:t>
            </a:r>
            <a:endParaRPr lang="en-US" sz="2000"/>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box skeletons">
            <a:extLst>
              <a:ext uri="{FF2B5EF4-FFF2-40B4-BE49-F238E27FC236}">
                <a16:creationId xmlns:a16="http://schemas.microsoft.com/office/drawing/2014/main" id="{F7F4444E-6ECD-FB59-6DB5-6C88038B17B3}"/>
              </a:ext>
            </a:extLst>
          </p:cNvPr>
          <p:cNvPicPr>
            <a:picLocks noChangeAspect="1"/>
          </p:cNvPicPr>
          <p:nvPr/>
        </p:nvPicPr>
        <p:blipFill rotWithShape="1">
          <a:blip r:embed="rId2"/>
          <a:srcRect l="18072" r="13071" b="1"/>
          <a:stretch/>
        </p:blipFill>
        <p:spPr>
          <a:xfrm>
            <a:off x="5977788" y="799352"/>
            <a:ext cx="5425410" cy="5259296"/>
          </a:xfrm>
          <a:prstGeom prst="rect">
            <a:avLst/>
          </a:prstGeom>
        </p:spPr>
      </p:pic>
    </p:spTree>
    <p:extLst>
      <p:ext uri="{BB962C8B-B14F-4D97-AF65-F5344CB8AC3E}">
        <p14:creationId xmlns:p14="http://schemas.microsoft.com/office/powerpoint/2010/main" val="139966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70F15DA-ADC1-8FAC-F880-2C3499EA1052}"/>
              </a:ext>
            </a:extLst>
          </p:cNvPr>
          <p:cNvSpPr>
            <a:spLocks noGrp="1"/>
          </p:cNvSpPr>
          <p:nvPr>
            <p:ph type="title"/>
          </p:nvPr>
        </p:nvSpPr>
        <p:spPr>
          <a:xfrm>
            <a:off x="804672" y="457200"/>
            <a:ext cx="10579608" cy="1188720"/>
          </a:xfrm>
        </p:spPr>
        <p:txBody>
          <a:bodyPr>
            <a:normAutofit/>
          </a:bodyPr>
          <a:lstStyle/>
          <a:p>
            <a:r>
              <a:rPr lang="en-US" sz="4000">
                <a:solidFill>
                  <a:schemeClr val="tx2"/>
                </a:solidFill>
                <a:cs typeface="Calibri Light"/>
              </a:rPr>
              <a:t>Key Concepts </a:t>
            </a:r>
            <a:endParaRPr lang="en-US" sz="4000">
              <a:solidFill>
                <a:schemeClr val="tx2"/>
              </a:solidFill>
            </a:endParaRP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3DE259E4-483D-9859-2E92-6DA1C0609060}"/>
              </a:ext>
            </a:extLst>
          </p:cNvPr>
          <p:cNvGraphicFramePr>
            <a:graphicFrameLocks noGrp="1"/>
          </p:cNvGraphicFramePr>
          <p:nvPr>
            <p:ph idx="1"/>
            <p:extLst>
              <p:ext uri="{D42A27DB-BD31-4B8C-83A1-F6EECF244321}">
                <p14:modId xmlns:p14="http://schemas.microsoft.com/office/powerpoint/2010/main" val="476778189"/>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49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1A570-3957-57C8-4DC0-999FA9C78B96}"/>
              </a:ext>
            </a:extLst>
          </p:cNvPr>
          <p:cNvSpPr>
            <a:spLocks noGrp="1"/>
          </p:cNvSpPr>
          <p:nvPr>
            <p:ph type="title"/>
          </p:nvPr>
        </p:nvSpPr>
        <p:spPr>
          <a:xfrm>
            <a:off x="838200" y="556995"/>
            <a:ext cx="10515600" cy="1133693"/>
          </a:xfrm>
        </p:spPr>
        <p:txBody>
          <a:bodyPr>
            <a:normAutofit/>
          </a:bodyPr>
          <a:lstStyle/>
          <a:p>
            <a:r>
              <a:rPr lang="en-US" sz="5200">
                <a:cs typeface="Calibri Light"/>
              </a:rPr>
              <a:t>" To Crip" </a:t>
            </a:r>
            <a:endParaRPr lang="en-US" sz="5200"/>
          </a:p>
        </p:txBody>
      </p:sp>
      <p:graphicFrame>
        <p:nvGraphicFramePr>
          <p:cNvPr id="5" name="Content Placeholder 2">
            <a:extLst>
              <a:ext uri="{FF2B5EF4-FFF2-40B4-BE49-F238E27FC236}">
                <a16:creationId xmlns:a16="http://schemas.microsoft.com/office/drawing/2014/main" id="{95E8CC53-F50D-E4FA-FABF-6D05AEEE2B70}"/>
              </a:ext>
            </a:extLst>
          </p:cNvPr>
          <p:cNvGraphicFramePr>
            <a:graphicFrameLocks noGrp="1"/>
          </p:cNvGraphicFramePr>
          <p:nvPr>
            <p:ph idx="1"/>
            <p:extLst>
              <p:ext uri="{D42A27DB-BD31-4B8C-83A1-F6EECF244321}">
                <p14:modId xmlns:p14="http://schemas.microsoft.com/office/powerpoint/2010/main" val="31978997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624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Arc 4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7A2CFE-94DC-EBD1-23FA-31FD0B0AFFAF}"/>
              </a:ext>
            </a:extLst>
          </p:cNvPr>
          <p:cNvSpPr>
            <a:spLocks noGrp="1"/>
          </p:cNvSpPr>
          <p:nvPr>
            <p:ph type="title"/>
          </p:nvPr>
        </p:nvSpPr>
        <p:spPr>
          <a:xfrm>
            <a:off x="5894962" y="479493"/>
            <a:ext cx="5458838" cy="1325563"/>
          </a:xfrm>
        </p:spPr>
        <p:txBody>
          <a:bodyPr>
            <a:normAutofit/>
          </a:bodyPr>
          <a:lstStyle/>
          <a:p>
            <a:r>
              <a:rPr lang="en-US">
                <a:cs typeface="Calibri Light"/>
              </a:rPr>
              <a:t>Crip Failure </a:t>
            </a:r>
            <a:endParaRPr lang="en-US"/>
          </a:p>
        </p:txBody>
      </p:sp>
      <p:sp>
        <p:nvSpPr>
          <p:cNvPr id="48" name="Freeform: Shape 4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Picture 25" descr="Exclamation mark on a yellow background">
            <a:extLst>
              <a:ext uri="{FF2B5EF4-FFF2-40B4-BE49-F238E27FC236}">
                <a16:creationId xmlns:a16="http://schemas.microsoft.com/office/drawing/2014/main" id="{AD516601-CA2A-2AFC-BAD4-CBD94DDD3D5A}"/>
              </a:ext>
            </a:extLst>
          </p:cNvPr>
          <p:cNvPicPr>
            <a:picLocks noChangeAspect="1"/>
          </p:cNvPicPr>
          <p:nvPr/>
        </p:nvPicPr>
        <p:blipFill rotWithShape="1">
          <a:blip r:embed="rId2"/>
          <a:srcRect t="9999" r="15" b="15"/>
          <a:stretch/>
        </p:blipFill>
        <p:spPr>
          <a:xfrm>
            <a:off x="703182" y="1731771"/>
            <a:ext cx="4777381" cy="322471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7" name="Content Placeholder 2">
            <a:extLst>
              <a:ext uri="{FF2B5EF4-FFF2-40B4-BE49-F238E27FC236}">
                <a16:creationId xmlns:a16="http://schemas.microsoft.com/office/drawing/2014/main" id="{78C5CA17-018C-5AE5-8C34-E2CC8F8630F2}"/>
              </a:ext>
            </a:extLst>
          </p:cNvPr>
          <p:cNvSpPr>
            <a:spLocks noGrp="1"/>
          </p:cNvSpPr>
          <p:nvPr>
            <p:ph idx="1"/>
          </p:nvPr>
        </p:nvSpPr>
        <p:spPr>
          <a:xfrm>
            <a:off x="5894962" y="1984443"/>
            <a:ext cx="5458838" cy="4192520"/>
          </a:xfrm>
        </p:spPr>
        <p:txBody>
          <a:bodyPr vert="horz" lIns="91440" tIns="45720" rIns="91440" bIns="45720" rtlCol="0" anchor="t">
            <a:normAutofit/>
          </a:bodyPr>
          <a:lstStyle/>
          <a:p>
            <a:r>
              <a:rPr lang="en-US" sz="2400" dirty="0"/>
              <a:t>It describes instances where accommodations or accessibility measures fail to adequately meet the needs of disabled individuals, resulting in barriers to participation or access.</a:t>
            </a:r>
          </a:p>
          <a:p>
            <a:r>
              <a:rPr lang="en-US" sz="2400" dirty="0">
                <a:ea typeface="+mn-lt"/>
                <a:cs typeface="+mn-lt"/>
              </a:rPr>
              <a:t>Understanding and addressing crip failures requires ongoing dialogue, collaboration, and proactive efforts to identify and rectify barriers to access and participation for disabled individuals.</a:t>
            </a:r>
            <a:endParaRPr lang="en-US" sz="2400" dirty="0">
              <a:cs typeface="Calibri"/>
            </a:endParaRPr>
          </a:p>
        </p:txBody>
      </p:sp>
    </p:spTree>
    <p:extLst>
      <p:ext uri="{BB962C8B-B14F-4D97-AF65-F5344CB8AC3E}">
        <p14:creationId xmlns:p14="http://schemas.microsoft.com/office/powerpoint/2010/main" val="333325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4AF33-5C73-122F-39D5-2DCDF151ACD5}"/>
              </a:ext>
            </a:extLst>
          </p:cNvPr>
          <p:cNvSpPr>
            <a:spLocks noGrp="1"/>
          </p:cNvSpPr>
          <p:nvPr>
            <p:ph type="title"/>
          </p:nvPr>
        </p:nvSpPr>
        <p:spPr>
          <a:xfrm>
            <a:off x="1043631" y="809898"/>
            <a:ext cx="10173010" cy="1554480"/>
          </a:xfrm>
        </p:spPr>
        <p:txBody>
          <a:bodyPr anchor="ctr">
            <a:normAutofit/>
          </a:bodyPr>
          <a:lstStyle/>
          <a:p>
            <a:r>
              <a:rPr lang="en-US" sz="4800">
                <a:cs typeface="Calibri Light"/>
              </a:rPr>
              <a:t>Crip Time</a:t>
            </a: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439F50A-8D78-097C-8340-A03527FCBB18}"/>
              </a:ext>
            </a:extLst>
          </p:cNvPr>
          <p:cNvGraphicFramePr>
            <a:graphicFrameLocks noGrp="1"/>
          </p:cNvGraphicFramePr>
          <p:nvPr>
            <p:ph idx="1"/>
            <p:extLst>
              <p:ext uri="{D42A27DB-BD31-4B8C-83A1-F6EECF244321}">
                <p14:modId xmlns:p14="http://schemas.microsoft.com/office/powerpoint/2010/main" val="254184525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2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39A8A-A52D-DEA3-14C0-F2E0D1014284}"/>
              </a:ext>
            </a:extLst>
          </p:cNvPr>
          <p:cNvSpPr>
            <a:spLocks noGrp="1"/>
          </p:cNvSpPr>
          <p:nvPr>
            <p:ph type="title"/>
          </p:nvPr>
        </p:nvSpPr>
        <p:spPr>
          <a:xfrm>
            <a:off x="836679" y="723898"/>
            <a:ext cx="6002110" cy="1495425"/>
          </a:xfrm>
        </p:spPr>
        <p:txBody>
          <a:bodyPr>
            <a:normAutofit/>
          </a:bodyPr>
          <a:lstStyle/>
          <a:p>
            <a:r>
              <a:rPr lang="en-US" sz="4000">
                <a:cs typeface="Calibri Light"/>
              </a:rPr>
              <a:t>Cripstemology </a:t>
            </a:r>
            <a:endParaRPr lang="en-US" sz="4000"/>
          </a:p>
        </p:txBody>
      </p:sp>
      <p:sp>
        <p:nvSpPr>
          <p:cNvPr id="3" name="Content Placeholder 2">
            <a:extLst>
              <a:ext uri="{FF2B5EF4-FFF2-40B4-BE49-F238E27FC236}">
                <a16:creationId xmlns:a16="http://schemas.microsoft.com/office/drawing/2014/main" id="{6B4A5B85-0EEE-8333-6ABB-87867C2D4E27}"/>
              </a:ext>
            </a:extLst>
          </p:cNvPr>
          <p:cNvSpPr>
            <a:spLocks noGrp="1"/>
          </p:cNvSpPr>
          <p:nvPr>
            <p:ph idx="1"/>
          </p:nvPr>
        </p:nvSpPr>
        <p:spPr>
          <a:xfrm>
            <a:off x="125480" y="2405067"/>
            <a:ext cx="6916510" cy="3729034"/>
          </a:xfrm>
        </p:spPr>
        <p:txBody>
          <a:bodyPr vert="horz" lIns="91440" tIns="45720" rIns="91440" bIns="45720" rtlCol="0" anchor="t">
            <a:normAutofit/>
          </a:bodyPr>
          <a:lstStyle/>
          <a:p>
            <a:r>
              <a:rPr lang="en-US" dirty="0"/>
              <a:t>It challenges traditional frameworks of knowledge that may exclude or marginalize disabled voices and ways of knowing. </a:t>
            </a:r>
            <a:endParaRPr lang="en-US"/>
          </a:p>
          <a:p>
            <a:r>
              <a:rPr lang="en-US" dirty="0"/>
              <a:t>It also recognizes that disabled people often possess unique insights and knowledge about their own experiences, and the world around them, which may differ from dominant, ableist perspectives.</a:t>
            </a:r>
            <a:endParaRPr lang="en-US"/>
          </a:p>
        </p:txBody>
      </p:sp>
      <p:pic>
        <p:nvPicPr>
          <p:cNvPr id="5" name="Picture 4" descr="Red toy person in front of two lines of white figures">
            <a:extLst>
              <a:ext uri="{FF2B5EF4-FFF2-40B4-BE49-F238E27FC236}">
                <a16:creationId xmlns:a16="http://schemas.microsoft.com/office/drawing/2014/main" id="{E3A020FB-8039-C67F-5223-174DB47F9F38}"/>
              </a:ext>
            </a:extLst>
          </p:cNvPr>
          <p:cNvPicPr>
            <a:picLocks noChangeAspect="1"/>
          </p:cNvPicPr>
          <p:nvPr/>
        </p:nvPicPr>
        <p:blipFill rotWithShape="1">
          <a:blip r:embed="rId2"/>
          <a:srcRect l="28020" r="24114"/>
          <a:stretch/>
        </p:blipFill>
        <p:spPr>
          <a:xfrm>
            <a:off x="7199440" y="10"/>
            <a:ext cx="4992560" cy="6857990"/>
          </a:xfrm>
          <a:prstGeom prst="rect">
            <a:avLst/>
          </a:prstGeom>
          <a:effectLst/>
        </p:spPr>
      </p:pic>
    </p:spTree>
    <p:extLst>
      <p:ext uri="{BB962C8B-B14F-4D97-AF65-F5344CB8AC3E}">
        <p14:creationId xmlns:p14="http://schemas.microsoft.com/office/powerpoint/2010/main" val="191519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arge skydiving group mid-air">
            <a:extLst>
              <a:ext uri="{FF2B5EF4-FFF2-40B4-BE49-F238E27FC236}">
                <a16:creationId xmlns:a16="http://schemas.microsoft.com/office/drawing/2014/main" id="{FE44EB40-960E-710D-5A74-E12F6619140C}"/>
              </a:ext>
            </a:extLst>
          </p:cNvPr>
          <p:cNvPicPr>
            <a:picLocks noChangeAspect="1"/>
          </p:cNvPicPr>
          <p:nvPr/>
        </p:nvPicPr>
        <p:blipFill rotWithShape="1">
          <a:blip r:embed="rId2"/>
          <a:srcRect l="26616" r="2630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7A2CFE-94DC-EBD1-23FA-31FD0B0AFFAF}"/>
              </a:ext>
            </a:extLst>
          </p:cNvPr>
          <p:cNvSpPr>
            <a:spLocks noGrp="1"/>
          </p:cNvSpPr>
          <p:nvPr>
            <p:ph type="title"/>
          </p:nvPr>
        </p:nvSpPr>
        <p:spPr>
          <a:xfrm>
            <a:off x="5827048" y="407987"/>
            <a:ext cx="5721484" cy="1325563"/>
          </a:xfrm>
        </p:spPr>
        <p:txBody>
          <a:bodyPr>
            <a:normAutofit/>
          </a:bodyPr>
          <a:lstStyle/>
          <a:p>
            <a:r>
              <a:rPr lang="en-US" sz="3700" dirty="0">
                <a:cs typeface="Calibri Light"/>
              </a:rPr>
              <a:t>Compulsory Able-</a:t>
            </a:r>
            <a:r>
              <a:rPr lang="en-US" sz="3700" dirty="0" err="1">
                <a:cs typeface="Calibri Light"/>
              </a:rPr>
              <a:t>Bodiedness</a:t>
            </a:r>
            <a:r>
              <a:rPr lang="en-US" sz="3700" dirty="0">
                <a:cs typeface="Calibri Light"/>
              </a:rPr>
              <a:t> and Able- </a:t>
            </a:r>
            <a:r>
              <a:rPr lang="en-US" sz="3700" dirty="0" err="1">
                <a:cs typeface="Calibri Light"/>
              </a:rPr>
              <a:t>Mindness</a:t>
            </a:r>
            <a:endParaRPr lang="en-US" sz="3700" dirty="0">
              <a:cs typeface="Calibri Light"/>
            </a:endParaRPr>
          </a:p>
        </p:txBody>
      </p:sp>
      <p:sp>
        <p:nvSpPr>
          <p:cNvPr id="3" name="Content Placeholder 2">
            <a:extLst>
              <a:ext uri="{FF2B5EF4-FFF2-40B4-BE49-F238E27FC236}">
                <a16:creationId xmlns:a16="http://schemas.microsoft.com/office/drawing/2014/main" id="{78C5CA17-018C-5AE5-8C34-E2CC8F8630F2}"/>
              </a:ext>
            </a:extLst>
          </p:cNvPr>
          <p:cNvSpPr>
            <a:spLocks noGrp="1"/>
          </p:cNvSpPr>
          <p:nvPr>
            <p:ph idx="1"/>
          </p:nvPr>
        </p:nvSpPr>
        <p:spPr>
          <a:xfrm>
            <a:off x="5827048" y="1868487"/>
            <a:ext cx="5721484" cy="4351338"/>
          </a:xfrm>
        </p:spPr>
        <p:txBody>
          <a:bodyPr vert="horz" lIns="91440" tIns="45720" rIns="91440" bIns="45720" rtlCol="0">
            <a:normAutofit/>
          </a:bodyPr>
          <a:lstStyle/>
          <a:p>
            <a:r>
              <a:rPr lang="en-US" sz="1800">
                <a:ea typeface="+mn-lt"/>
                <a:cs typeface="+mn-lt"/>
              </a:rPr>
              <a:t>Compulsory Able- </a:t>
            </a:r>
            <a:r>
              <a:rPr lang="en-US" sz="1800" err="1">
                <a:ea typeface="+mn-lt"/>
                <a:cs typeface="+mn-lt"/>
              </a:rPr>
              <a:t>bodiedness</a:t>
            </a:r>
            <a:r>
              <a:rPr lang="en-US" sz="1800">
                <a:ea typeface="+mn-lt"/>
                <a:cs typeface="+mn-lt"/>
              </a:rPr>
              <a:t> refers to the societal expectation that everyone should have a normative, non-disabled body and be able to perform tasks and activities without limitations. </a:t>
            </a:r>
          </a:p>
          <a:p>
            <a:r>
              <a:rPr lang="en-US" sz="1800">
                <a:ea typeface="+mn-lt"/>
                <a:cs typeface="+mn-lt"/>
              </a:rPr>
              <a:t>It implies that disability is seen as deviant or undesirable, and individuals who do not meet able-bodied norms may face discrimination, exclusion, or pressure to hide or "overcome" their disabilities.</a:t>
            </a:r>
            <a:endParaRPr lang="en-US" sz="1800">
              <a:cs typeface="Calibri" panose="020F0502020204030204"/>
            </a:endParaRPr>
          </a:p>
          <a:p>
            <a:r>
              <a:rPr lang="en-US" sz="1800">
                <a:ea typeface="+mn-lt"/>
                <a:cs typeface="+mn-lt"/>
              </a:rPr>
              <a:t>Compulsory Able </a:t>
            </a:r>
            <a:r>
              <a:rPr lang="en-US" sz="1800" err="1">
                <a:ea typeface="+mn-lt"/>
                <a:cs typeface="+mn-lt"/>
              </a:rPr>
              <a:t>Mindness</a:t>
            </a:r>
            <a:r>
              <a:rPr lang="en-US" sz="1800">
                <a:ea typeface="+mn-lt"/>
                <a:cs typeface="+mn-lt"/>
              </a:rPr>
              <a:t> refers to the societal expectation that everyone should have normative cognitive abilities and conform to standards of mental health and neurotypicality. </a:t>
            </a:r>
          </a:p>
          <a:p>
            <a:r>
              <a:rPr lang="en-US" sz="1800">
                <a:ea typeface="+mn-lt"/>
                <a:cs typeface="+mn-lt"/>
              </a:rPr>
              <a:t>This concept reflects the stigma and discrimination faced by individuals who may be seen as incompetent, irrational, or undesirable by society.</a:t>
            </a:r>
            <a:endParaRPr lang="en-US" sz="1800">
              <a:cs typeface="Calibri"/>
            </a:endParaRPr>
          </a:p>
          <a:p>
            <a:endParaRPr lang="en-US" sz="1800">
              <a:cs typeface="Calibri"/>
            </a:endParaRPr>
          </a:p>
        </p:txBody>
      </p:sp>
    </p:spTree>
    <p:extLst>
      <p:ext uri="{BB962C8B-B14F-4D97-AF65-F5344CB8AC3E}">
        <p14:creationId xmlns:p14="http://schemas.microsoft.com/office/powerpoint/2010/main" val="13469610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Crip Theory</vt:lpstr>
      <vt:lpstr>Agenda</vt:lpstr>
      <vt:lpstr>What is Crip Theory? </vt:lpstr>
      <vt:lpstr>Key Concepts </vt:lpstr>
      <vt:lpstr>" To Crip" </vt:lpstr>
      <vt:lpstr>Crip Failure </vt:lpstr>
      <vt:lpstr>Crip Time</vt:lpstr>
      <vt:lpstr>Cripstemology </vt:lpstr>
      <vt:lpstr>Compulsory Able-Bodiedness and Able- Mindness</vt:lpstr>
      <vt:lpstr>Forced Intimacy </vt:lpstr>
      <vt:lpstr>Limitations </vt:lpstr>
      <vt:lpstr>Crip Camp Documentary </vt:lpstr>
      <vt:lpstr>MDA summer camp  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Crip</dc:title>
  <dc:creator/>
  <cp:lastModifiedBy/>
  <cp:revision>265</cp:revision>
  <dcterms:created xsi:type="dcterms:W3CDTF">2024-02-26T23:43:02Z</dcterms:created>
  <dcterms:modified xsi:type="dcterms:W3CDTF">2024-03-25T00:53:15Z</dcterms:modified>
</cp:coreProperties>
</file>